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3.xml" ContentType="application/vnd.openxmlformats-officedocument.drawingml.chartshapes+xml"/>
  <Override PartName="/ppt/charts/chart7.xml" ContentType="application/vnd.openxmlformats-officedocument.drawingml.chart+xml"/>
  <Override PartName="/ppt/drawings/drawing4.xml" ContentType="application/vnd.openxmlformats-officedocument.drawingml.chartshape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style1.xml" ContentType="application/vnd.ms-office.chartstyle+xml"/>
  <Override PartName="/ppt/charts/colors1.xml" ContentType="application/vnd.ms-office.chartcolor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69" r:id="rId3"/>
    <p:sldId id="291" r:id="rId4"/>
    <p:sldId id="290" r:id="rId5"/>
    <p:sldId id="287" r:id="rId6"/>
    <p:sldId id="294" r:id="rId7"/>
    <p:sldId id="295" r:id="rId8"/>
    <p:sldId id="293" r:id="rId9"/>
    <p:sldId id="261" r:id="rId10"/>
    <p:sldId id="265" r:id="rId11"/>
    <p:sldId id="266" r:id="rId12"/>
    <p:sldId id="267" r:id="rId13"/>
    <p:sldId id="268" r:id="rId14"/>
    <p:sldId id="279" r:id="rId15"/>
    <p:sldId id="296" r:id="rId16"/>
    <p:sldId id="281" r:id="rId17"/>
    <p:sldId id="259" r:id="rId18"/>
    <p:sldId id="280" r:id="rId19"/>
    <p:sldId id="264" r:id="rId20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006666"/>
    <a:srgbClr val="95DDC5"/>
    <a:srgbClr val="66FFCC"/>
    <a:srgbClr val="09D5D5"/>
    <a:srgbClr val="009999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EBBBCC-DAD2-459C-BE2E-F6DE35CF9A28}" styleName="Темный стиль 2 —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3" autoAdjust="0"/>
    <p:restoredTop sz="94660"/>
  </p:normalViewPr>
  <p:slideViewPr>
    <p:cSldViewPr>
      <p:cViewPr>
        <p:scale>
          <a:sx n="190" d="100"/>
          <a:sy n="190" d="100"/>
        </p:scale>
        <p:origin x="672" y="28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192.168.4.99\User\&#1054;&#1073;&#1097;&#1072;&#1103;\&#1043;&#1091;&#1097;&#1080;&#1085;&#1072;\&#1069;&#1083;&#1077;&#1082;&#1090;&#1088;&#1086;&#1101;&#1085;&#1077;&#1088;&#1075;&#1077;&#1090;&#1080;&#1082;&#1072;\&#1042;&#1099;&#1073;&#1086;&#1088;&#1082;&#1072;%20&#1087;&#1086;%20&#1062;&#1060;&#1054;%202025%20&#1089;%20&#1075;&#1088;&#1072;&#1092;&#1080;&#1082;&#1072;&#1084;&#1080;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5.xlsx"/><Relationship Id="rId4" Type="http://schemas.microsoft.com/office/2011/relationships/chartStyle" Target="style2.xm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6.xlsx"/><Relationship Id="rId4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5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Лист1!$I$26:$M$26</c:f>
              <c:strCache>
                <c:ptCount val="5"/>
                <c:pt idx="0">
                  <c:v>2020 г.</c:v>
                </c:pt>
                <c:pt idx="1">
                  <c:v>2021 г.</c:v>
                </c:pt>
                <c:pt idx="2">
                  <c:v>2022 г.</c:v>
                </c:pt>
                <c:pt idx="3">
                  <c:v>2023 г.</c:v>
                </c:pt>
                <c:pt idx="4">
                  <c:v>2024 г.</c:v>
                </c:pt>
              </c:strCache>
            </c:strRef>
          </c:cat>
          <c:val>
            <c:numRef>
              <c:f>Лист1!$I$27:$M$27</c:f>
              <c:numCache>
                <c:formatCode>General</c:formatCode>
                <c:ptCount val="5"/>
                <c:pt idx="0">
                  <c:v>17</c:v>
                </c:pt>
                <c:pt idx="1">
                  <c:v>22</c:v>
                </c:pt>
                <c:pt idx="2">
                  <c:v>13</c:v>
                </c:pt>
                <c:pt idx="3">
                  <c:v>15</c:v>
                </c:pt>
                <c:pt idx="4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DB2-46A3-88C0-1002078F46C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75656192"/>
        <c:axId val="75671424"/>
      </c:barChart>
      <c:catAx>
        <c:axId val="75656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75671424"/>
        <c:crosses val="autoZero"/>
        <c:auto val="1"/>
        <c:lblAlgn val="ctr"/>
        <c:lblOffset val="100"/>
        <c:noMultiLvlLbl val="0"/>
      </c:catAx>
      <c:valAx>
        <c:axId val="756714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756561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5DDC5"/>
            </a:solidFill>
          </c:spPr>
          <c:invertIfNegative val="0"/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2000" b="1" baseline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Лист1!$I$30:$M$30</c:f>
              <c:strCache>
                <c:ptCount val="5"/>
                <c:pt idx="0">
                  <c:v>2020 г.</c:v>
                </c:pt>
                <c:pt idx="1">
                  <c:v>2021 г.</c:v>
                </c:pt>
                <c:pt idx="2">
                  <c:v>2022 г.</c:v>
                </c:pt>
                <c:pt idx="3">
                  <c:v>2023 г.</c:v>
                </c:pt>
                <c:pt idx="4">
                  <c:v>2024 г.</c:v>
                </c:pt>
              </c:strCache>
            </c:strRef>
          </c:cat>
          <c:val>
            <c:numRef>
              <c:f>Лист1!$I$31:$M$31</c:f>
              <c:numCache>
                <c:formatCode>0%</c:formatCode>
                <c:ptCount val="5"/>
                <c:pt idx="0">
                  <c:v>0.7142857142857143</c:v>
                </c:pt>
                <c:pt idx="1">
                  <c:v>0.73</c:v>
                </c:pt>
                <c:pt idx="2">
                  <c:v>0.69230769230769229</c:v>
                </c:pt>
                <c:pt idx="3">
                  <c:v>0.91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C27-4929-BEA1-D69F5200159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75692672"/>
        <c:axId val="75587968"/>
      </c:barChart>
      <c:catAx>
        <c:axId val="756926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75587968"/>
        <c:crosses val="autoZero"/>
        <c:auto val="1"/>
        <c:lblAlgn val="ctr"/>
        <c:lblOffset val="100"/>
        <c:noMultiLvlLbl val="0"/>
      </c:catAx>
      <c:valAx>
        <c:axId val="75587968"/>
        <c:scaling>
          <c:orientation val="minMax"/>
          <c:min val="0"/>
        </c:scaling>
        <c:delete val="0"/>
        <c:axPos val="l"/>
        <c:numFmt formatCode="0%" sourceLinked="1"/>
        <c:majorTickMark val="none"/>
        <c:minorTickMark val="none"/>
        <c:tickLblPos val="nextTo"/>
        <c:crossAx val="756926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0270498847159034E-3"/>
          <c:y val="3.5543728972071094E-2"/>
          <c:w val="0.98718221969213082"/>
          <c:h val="0.54643824815484843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Плановая инфляция</c:v>
                </c:pt>
              </c:strCache>
            </c:strRef>
          </c:tx>
          <c:spPr>
            <a:solidFill>
              <a:srgbClr val="006666"/>
            </a:solidFill>
          </c:spPr>
          <c:invertIfNegative val="0"/>
          <c:cat>
            <c:strRef>
              <c:f>Лист1!$A$7:$A$16</c:f>
              <c:strCach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 с 1 дек. 2022</c:v>
                </c:pt>
                <c:pt idx="8">
                  <c:v>2024</c:v>
                </c:pt>
                <c:pt idx="9">
                  <c:v>2025</c:v>
                </c:pt>
              </c:strCache>
            </c:strRef>
          </c:cat>
          <c:val>
            <c:numRef>
              <c:f>Лист1!$C$7:$C$16</c:f>
              <c:numCache>
                <c:formatCode>0.0%</c:formatCode>
                <c:ptCount val="10"/>
                <c:pt idx="0">
                  <c:v>7.3999999999999996E-2</c:v>
                </c:pt>
                <c:pt idx="1">
                  <c:v>4.7E-2</c:v>
                </c:pt>
                <c:pt idx="2">
                  <c:v>3.6999999999999998E-2</c:v>
                </c:pt>
                <c:pt idx="3">
                  <c:v>4.5999999999999999E-2</c:v>
                </c:pt>
                <c:pt idx="4">
                  <c:v>2.9000000000000001E-2</c:v>
                </c:pt>
                <c:pt idx="5">
                  <c:v>3.5999999999999997E-2</c:v>
                </c:pt>
                <c:pt idx="6">
                  <c:v>4.2999999999999997E-2</c:v>
                </c:pt>
                <c:pt idx="7">
                  <c:v>0.06</c:v>
                </c:pt>
                <c:pt idx="8">
                  <c:v>7.1999999999999995E-2</c:v>
                </c:pt>
                <c:pt idx="9">
                  <c:v>5.8000000000000003E-2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B5C9-41CE-8436-49B2E58D630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Фактическая инфляция</c:v>
                </c:pt>
              </c:strCache>
            </c:strRef>
          </c:tx>
          <c:spPr>
            <a:solidFill>
              <a:srgbClr val="95DDC5"/>
            </a:solidFill>
          </c:spPr>
          <c:invertIfNegative val="0"/>
          <c:dLbls>
            <c:dLbl>
              <c:idx val="6"/>
              <c:layout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2200" b="1">
                      <a:solidFill>
                        <a:srgbClr val="C00000"/>
                      </a:solidFill>
                      <a:highlight>
                        <a:srgbClr val="95DDC5"/>
                      </a:highlight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32D-46DC-8AC4-4AC2EC5FD1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rgbClr val="C00000"/>
                    </a:solidFill>
                    <a:highlight>
                      <a:srgbClr val="95DDC5"/>
                    </a:highlight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Лист1!$A$7:$A$16</c:f>
              <c:strCach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 с 1 дек. 2022</c:v>
                </c:pt>
                <c:pt idx="8">
                  <c:v>2024</c:v>
                </c:pt>
                <c:pt idx="9">
                  <c:v>2025</c:v>
                </c:pt>
              </c:strCache>
            </c:strRef>
          </c:cat>
          <c:val>
            <c:numRef>
              <c:f>Лист1!$D$7:$D$16</c:f>
              <c:numCache>
                <c:formatCode>0.0%</c:formatCode>
                <c:ptCount val="10"/>
                <c:pt idx="0">
                  <c:v>5.3800000000000001E-2</c:v>
                </c:pt>
                <c:pt idx="1">
                  <c:v>2.52E-2</c:v>
                </c:pt>
                <c:pt idx="2">
                  <c:v>4.2699999999999995E-2</c:v>
                </c:pt>
                <c:pt idx="3">
                  <c:v>3.0499999999999999E-2</c:v>
                </c:pt>
                <c:pt idx="4">
                  <c:v>4.9100000000000005E-2</c:v>
                </c:pt>
                <c:pt idx="5">
                  <c:v>8.3900000000000002E-2</c:v>
                </c:pt>
                <c:pt idx="6">
                  <c:v>0.13800000000000001</c:v>
                </c:pt>
                <c:pt idx="7">
                  <c:v>5.8000000000000003E-2</c:v>
                </c:pt>
                <c:pt idx="8" formatCode="0.00%">
                  <c:v>0.08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B5C9-41CE-8436-49B2E58D63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5911552"/>
        <c:axId val="165933824"/>
      </c:barChar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Индекс платы граждан за КУ</c:v>
                </c:pt>
              </c:strCache>
            </c:strRef>
          </c:tx>
          <c:spPr>
            <a:ln w="63500">
              <a:solidFill>
                <a:srgbClr val="66FFCC"/>
              </a:solidFill>
              <a:round/>
            </a:ln>
            <a:effectLst/>
          </c:spPr>
          <c:marker>
            <c:spPr>
              <a:solidFill>
                <a:srgbClr val="66FFCC"/>
              </a:solidFill>
              <a:ln w="25400">
                <a:solidFill>
                  <a:srgbClr val="009999">
                    <a:alpha val="95000"/>
                  </a:srgbClr>
                </a:solidFill>
              </a:ln>
              <a:effectLst/>
            </c:spPr>
          </c:marker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A26F-4AA9-8C89-577B874B5E03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C-A26F-4AA9-8C89-577B874B5E03}"/>
              </c:ext>
            </c:extLst>
          </c:dPt>
          <c:dPt>
            <c:idx val="4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A26F-4AA9-8C89-577B874B5E03}"/>
              </c:ext>
            </c:extLst>
          </c:dPt>
          <c:dPt>
            <c:idx val="5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A26F-4AA9-8C89-577B874B5E03}"/>
              </c:ext>
            </c:extLst>
          </c:dPt>
          <c:dPt>
            <c:idx val="6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A26F-4AA9-8C89-577B874B5E03}"/>
              </c:ext>
            </c:extLst>
          </c:dPt>
          <c:dPt>
            <c:idx val="7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A26F-4AA9-8C89-577B874B5E03}"/>
              </c:ext>
            </c:extLst>
          </c:dPt>
          <c:dLbls>
            <c:dLbl>
              <c:idx val="0"/>
              <c:layout>
                <c:manualLayout>
                  <c:x val="-2.6070838560846445E-2"/>
                  <c:y val="-7.02973362436853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D4A-49F2-A0E7-F792AD902291}"/>
                </c:ext>
              </c:extLst>
            </c:dLbl>
            <c:dLbl>
              <c:idx val="1"/>
              <c:layout>
                <c:manualLayout>
                  <c:x val="-3.1995993218459015E-2"/>
                  <c:y val="-5.4645889018867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26F-4AA9-8C89-577B874B5E03}"/>
                </c:ext>
              </c:extLst>
            </c:dLbl>
            <c:dLbl>
              <c:idx val="2"/>
              <c:layout>
                <c:manualLayout>
                  <c:x val="-3.0348818514293354E-2"/>
                  <c:y val="-6.07275253729977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26F-4AA9-8C89-577B874B5E03}"/>
                </c:ext>
              </c:extLst>
            </c:dLbl>
            <c:dLbl>
              <c:idx val="3"/>
              <c:layout>
                <c:manualLayout>
                  <c:x val="-3.8715210505065829E-2"/>
                  <c:y val="-5.96543194547011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26F-4AA9-8C89-577B874B5E03}"/>
                </c:ext>
              </c:extLst>
            </c:dLbl>
            <c:dLbl>
              <c:idx val="4"/>
              <c:layout>
                <c:manualLayout>
                  <c:x val="-4.5884806837180693E-2"/>
                  <c:y val="-6.2247985517948988E-2"/>
                </c:manualLayout>
              </c:layout>
              <c:numFmt formatCode="0.0%" sourceLinked="0"/>
              <c:spPr>
                <a:effectLst>
                  <a:glow rad="127000">
                    <a:srgbClr val="FF0000">
                      <a:alpha val="87000"/>
                    </a:srgbClr>
                  </a:glow>
                </a:effectLst>
              </c:spPr>
              <c:txPr>
                <a:bodyPr/>
                <a:lstStyle/>
                <a:p>
                  <a:pPr>
                    <a:defRPr sz="2000" b="1" baseline="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26F-4AA9-8C89-577B874B5E03}"/>
                </c:ext>
              </c:extLst>
            </c:dLbl>
            <c:dLbl>
              <c:idx val="5"/>
              <c:layout>
                <c:manualLayout>
                  <c:x val="2.5160828011743134E-2"/>
                  <c:y val="-6.4802915762261951E-2"/>
                </c:manualLayout>
              </c:layout>
              <c:tx>
                <c:rich>
                  <a:bodyPr/>
                  <a:lstStyle/>
                  <a:p>
                    <a:pPr>
                      <a:defRPr sz="2000" b="1" baseline="0"/>
                    </a:pPr>
                    <a:r>
                      <a:rPr lang="en-US" sz="2000" dirty="0"/>
                      <a:t>3,4%</a:t>
                    </a:r>
                  </a:p>
                </c:rich>
              </c:tx>
              <c:numFmt formatCode="0.0%" sourceLinked="0"/>
              <c:spPr>
                <a:noFill/>
                <a:ln w="44450">
                  <a:noFill/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26F-4AA9-8C89-577B874B5E03}"/>
                </c:ext>
              </c:extLst>
            </c:dLbl>
            <c:dLbl>
              <c:idx val="6"/>
              <c:layout>
                <c:manualLayout>
                  <c:x val="-0.15156987478317555"/>
                  <c:y val="-5.791230493460925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3,4%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26F-4AA9-8C89-577B874B5E03}"/>
                </c:ext>
              </c:extLst>
            </c:dLbl>
            <c:dLbl>
              <c:idx val="7"/>
              <c:layout>
                <c:manualLayout>
                  <c:x val="-4.9005388095889967E-2"/>
                  <c:y val="-4.4750417449470788E-2"/>
                </c:manualLayout>
              </c:layout>
              <c:numFmt formatCode="0.0%" sourceLinked="0"/>
              <c:spPr>
                <a:noFill/>
                <a:ln w="38100">
                  <a:noFill/>
                </a:ln>
                <a:effectLst/>
              </c:spPr>
              <c:txPr>
                <a:bodyPr/>
                <a:lstStyle/>
                <a:p>
                  <a:pPr>
                    <a:defRPr sz="2000" b="1" baseline="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26F-4AA9-8C89-577B874B5E03}"/>
                </c:ext>
              </c:extLst>
            </c:dLbl>
            <c:dLbl>
              <c:idx val="8"/>
              <c:layout>
                <c:manualLayout>
                  <c:x val="-2.3061359103948381E-2"/>
                  <c:y val="-6.3177059928664639E-2"/>
                </c:manualLayout>
              </c:layout>
              <c:numFmt formatCode="0.0%" sourceLinked="0"/>
              <c:spPr>
                <a:noFill/>
                <a:ln w="34925">
                  <a:noFill/>
                </a:ln>
                <a:effectLst/>
              </c:spPr>
              <c:txPr>
                <a:bodyPr/>
                <a:lstStyle/>
                <a:p>
                  <a:pPr>
                    <a:defRPr sz="2000" b="1" baseline="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26F-4AA9-8C89-577B874B5E03}"/>
                </c:ext>
              </c:extLst>
            </c:dLbl>
            <c:dLbl>
              <c:idx val="9"/>
              <c:layout>
                <c:manualLayout>
                  <c:x val="-1.5854684383964472E-2"/>
                  <c:y val="-5.5279927437581561E-2"/>
                </c:manualLayout>
              </c:layout>
              <c:numFmt formatCode="0.0%" sourceLinked="0"/>
              <c:spPr>
                <a:noFill/>
                <a:ln w="41275">
                  <a:solidFill>
                    <a:srgbClr val="C00000"/>
                  </a:solidFill>
                </a:ln>
                <a:effectLst/>
              </c:spPr>
              <c:txPr>
                <a:bodyPr/>
                <a:lstStyle/>
                <a:p>
                  <a:pPr>
                    <a:defRPr sz="2000" b="1" baseline="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26F-4AA9-8C89-577B874B5E03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Лист1!$A$7:$A$16</c:f>
              <c:strCach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 с 1 дек. 2022</c:v>
                </c:pt>
                <c:pt idx="8">
                  <c:v>2024</c:v>
                </c:pt>
                <c:pt idx="9">
                  <c:v>2025</c:v>
                </c:pt>
              </c:strCache>
            </c:strRef>
          </c:cat>
          <c:val>
            <c:numRef>
              <c:f>Лист1!$B$7:$B$16</c:f>
              <c:numCache>
                <c:formatCode>0.0%</c:formatCode>
                <c:ptCount val="10"/>
                <c:pt idx="0">
                  <c:v>4.2999999999999997E-2</c:v>
                </c:pt>
                <c:pt idx="1">
                  <c:v>3.7999999999999999E-2</c:v>
                </c:pt>
                <c:pt idx="2">
                  <c:v>3.7999999999999999E-2</c:v>
                </c:pt>
                <c:pt idx="3">
                  <c:v>3.73E-2</c:v>
                </c:pt>
                <c:pt idx="4">
                  <c:v>3.5999999999999997E-2</c:v>
                </c:pt>
                <c:pt idx="5">
                  <c:v>3.4000000000000002E-2</c:v>
                </c:pt>
                <c:pt idx="6">
                  <c:v>3.4000000000000002E-2</c:v>
                </c:pt>
                <c:pt idx="7">
                  <c:v>0.09</c:v>
                </c:pt>
                <c:pt idx="8">
                  <c:v>8.7999999999999995E-2</c:v>
                </c:pt>
                <c:pt idx="9">
                  <c:v>0.11700000000000001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0-A26F-4AA9-8C89-577B874B5E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5911552"/>
        <c:axId val="165933824"/>
      </c:lineChart>
      <c:catAx>
        <c:axId val="165911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aseline="0"/>
            </a:pPr>
            <a:endParaRPr lang="ru-RU"/>
          </a:p>
        </c:txPr>
        <c:crossAx val="165933824"/>
        <c:crosses val="autoZero"/>
        <c:auto val="1"/>
        <c:lblAlgn val="ctr"/>
        <c:lblOffset val="100"/>
        <c:noMultiLvlLbl val="0"/>
      </c:catAx>
      <c:valAx>
        <c:axId val="165933824"/>
        <c:scaling>
          <c:orientation val="minMax"/>
        </c:scaling>
        <c:delete val="1"/>
        <c:axPos val="l"/>
        <c:majorGridlines/>
        <c:numFmt formatCode="0.0%" sourceLinked="1"/>
        <c:majorTickMark val="out"/>
        <c:minorTickMark val="none"/>
        <c:tickLblPos val="nextTo"/>
        <c:crossAx val="1659115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3446395278050538"/>
          <c:y val="0.71945385006972706"/>
          <c:w val="0.5887997379721166"/>
          <c:h val="0.2191864668436508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0696750313177282E-2"/>
          <c:y val="9.1536568636276822E-2"/>
          <c:w val="0.90630932102803952"/>
          <c:h val="0.7055028598551310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Лист3!$B$15</c:f>
              <c:strCache>
                <c:ptCount val="1"/>
                <c:pt idx="0">
                  <c:v>Тепловая энергия 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73902459935896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44664528232035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2877475942610395E-2"/>
                  <c:y val="-2.3918425738184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0015814622030309E-2"/>
                  <c:y val="-2.3918425738184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1446645282320353E-2"/>
                  <c:y val="2.3918425738184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0015814622030309E-2"/>
                  <c:y val="2.3918425738184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4.2924919808701324E-3"/>
                  <c:y val="2.3918425738184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Лист3!$C$14:$I$14</c:f>
              <c:strCache>
                <c:ptCount val="7"/>
                <c:pt idx="0">
                  <c:v> 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  <c:pt idx="4">
                  <c:v>2023 год</c:v>
                </c:pt>
                <c:pt idx="5">
                  <c:v>2024 год</c:v>
                </c:pt>
                <c:pt idx="6">
                  <c:v>2025 год</c:v>
                </c:pt>
              </c:strCache>
            </c:strRef>
          </c:cat>
          <c:val>
            <c:numRef>
              <c:f>Лист3!$C$15:$I$15</c:f>
              <c:numCache>
                <c:formatCode>General</c:formatCode>
                <c:ptCount val="7"/>
                <c:pt idx="0">
                  <c:v>692</c:v>
                </c:pt>
                <c:pt idx="1">
                  <c:v>589</c:v>
                </c:pt>
                <c:pt idx="2" formatCode="0">
                  <c:v>577.29999999999995</c:v>
                </c:pt>
                <c:pt idx="3" formatCode="0">
                  <c:v>587.1</c:v>
                </c:pt>
                <c:pt idx="4" formatCode="0">
                  <c:v>583.4</c:v>
                </c:pt>
                <c:pt idx="5" formatCode="0">
                  <c:v>601.1</c:v>
                </c:pt>
                <c:pt idx="6" formatCode="0">
                  <c:v>676.5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AEB-4D6F-8C7B-1806A8388E34}"/>
            </c:ext>
          </c:extLst>
        </c:ser>
        <c:ser>
          <c:idx val="1"/>
          <c:order val="1"/>
          <c:tx>
            <c:strRef>
              <c:f>Лист3!$B$16</c:f>
              <c:strCache>
                <c:ptCount val="1"/>
                <c:pt idx="0">
                  <c:v>ГВС 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877475942610395E-2"/>
                  <c:y val="-2.3918425738184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5849839617402647E-3"/>
                  <c:y val="4.78368514763695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1541533014502197E-3"/>
                  <c:y val="4.384994062841607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1446645282320353E-2"/>
                  <c:y val="2.3918425738184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144664528232035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8.5849839617402647E-3"/>
                  <c:y val="7.17552772145543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7.154153301450219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Лист3!$C$14:$I$14</c:f>
              <c:strCache>
                <c:ptCount val="7"/>
                <c:pt idx="0">
                  <c:v> 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  <c:pt idx="4">
                  <c:v>2023 год</c:v>
                </c:pt>
                <c:pt idx="5">
                  <c:v>2024 год</c:v>
                </c:pt>
                <c:pt idx="6">
                  <c:v>2025 год</c:v>
                </c:pt>
              </c:strCache>
            </c:strRef>
          </c:cat>
          <c:val>
            <c:numRef>
              <c:f>Лист3!$C$16:$I$16</c:f>
              <c:numCache>
                <c:formatCode>General</c:formatCode>
                <c:ptCount val="7"/>
                <c:pt idx="0">
                  <c:v>86</c:v>
                </c:pt>
                <c:pt idx="1">
                  <c:v>75</c:v>
                </c:pt>
                <c:pt idx="2" formatCode="0">
                  <c:v>67.815533500000001</c:v>
                </c:pt>
                <c:pt idx="3" formatCode="0">
                  <c:v>71.2</c:v>
                </c:pt>
                <c:pt idx="4" formatCode="0">
                  <c:v>67.3</c:v>
                </c:pt>
                <c:pt idx="5" formatCode="0">
                  <c:v>74.8</c:v>
                </c:pt>
                <c:pt idx="6" formatCode="0">
                  <c:v>72.5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AEB-4D6F-8C7B-1806A8388E34}"/>
            </c:ext>
          </c:extLst>
        </c:ser>
        <c:ser>
          <c:idx val="2"/>
          <c:order val="2"/>
          <c:tx>
            <c:strRef>
              <c:f>Лист3!$B$17</c:f>
              <c:strCache>
                <c:ptCount val="1"/>
                <c:pt idx="0">
                  <c:v>ХВС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877475942610395E-2"/>
                  <c:y val="-4.78368514763695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308306602900439E-2"/>
                  <c:y val="4.384994062841607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287747594261039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0015814622030309E-2"/>
                  <c:y val="4.78368514763695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0015814622030309E-2"/>
                  <c:y val="-7.17552772145543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5.7233226411601765E-3"/>
                  <c:y val="-2.3918425738184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4.2924919808702373E-3"/>
                  <c:y val="-2.3918425738184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Лист3!$C$14:$I$14</c:f>
              <c:strCache>
                <c:ptCount val="7"/>
                <c:pt idx="0">
                  <c:v> 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  <c:pt idx="4">
                  <c:v>2023 год</c:v>
                </c:pt>
                <c:pt idx="5">
                  <c:v>2024 год</c:v>
                </c:pt>
                <c:pt idx="6">
                  <c:v>2025 год</c:v>
                </c:pt>
              </c:strCache>
            </c:strRef>
          </c:cat>
          <c:val>
            <c:numRef>
              <c:f>Лист3!$C$17:$I$17</c:f>
              <c:numCache>
                <c:formatCode>General</c:formatCode>
                <c:ptCount val="7"/>
                <c:pt idx="0">
                  <c:v>94</c:v>
                </c:pt>
                <c:pt idx="1">
                  <c:v>104</c:v>
                </c:pt>
                <c:pt idx="2" formatCode="0">
                  <c:v>119.02163647</c:v>
                </c:pt>
                <c:pt idx="3" formatCode="0">
                  <c:v>124.4</c:v>
                </c:pt>
                <c:pt idx="4" formatCode="0">
                  <c:v>127.9</c:v>
                </c:pt>
                <c:pt idx="5" formatCode="0">
                  <c:v>160.4</c:v>
                </c:pt>
                <c:pt idx="6" formatCode="0">
                  <c:v>194.4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AEB-4D6F-8C7B-1806A8388E34}"/>
            </c:ext>
          </c:extLst>
        </c:ser>
        <c:ser>
          <c:idx val="3"/>
          <c:order val="3"/>
          <c:tx>
            <c:strRef>
              <c:f>Лист3!$B$18</c:f>
              <c:strCache>
                <c:ptCount val="1"/>
                <c:pt idx="0">
                  <c:v>Водоотведение 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30830660290043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584983961740264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154153301450219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0015814622030309E-2"/>
                  <c:y val="-2.3918425738184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0015814622030309E-2"/>
                  <c:y val="-4.78368514763695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4.292491980870132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1.001581462203030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Лист3!$C$14:$I$14</c:f>
              <c:strCache>
                <c:ptCount val="7"/>
                <c:pt idx="0">
                  <c:v> 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  <c:pt idx="4">
                  <c:v>2023 год</c:v>
                </c:pt>
                <c:pt idx="5">
                  <c:v>2024 год</c:v>
                </c:pt>
                <c:pt idx="6">
                  <c:v>2025 год</c:v>
                </c:pt>
              </c:strCache>
            </c:strRef>
          </c:cat>
          <c:val>
            <c:numRef>
              <c:f>Лист3!$C$18:$I$18</c:f>
              <c:numCache>
                <c:formatCode>General</c:formatCode>
                <c:ptCount val="7"/>
                <c:pt idx="0">
                  <c:v>127</c:v>
                </c:pt>
                <c:pt idx="1">
                  <c:v>125</c:v>
                </c:pt>
                <c:pt idx="2" formatCode="0">
                  <c:v>128.75206349000001</c:v>
                </c:pt>
                <c:pt idx="3" formatCode="0">
                  <c:v>126.1</c:v>
                </c:pt>
                <c:pt idx="4" formatCode="0">
                  <c:v>121.2</c:v>
                </c:pt>
                <c:pt idx="5" formatCode="0">
                  <c:v>147.69999999999999</c:v>
                </c:pt>
                <c:pt idx="6" formatCode="0">
                  <c:v>158.6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AEB-4D6F-8C7B-1806A8388E3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66321536"/>
        <c:axId val="166335616"/>
        <c:axId val="0"/>
      </c:bar3DChart>
      <c:catAx>
        <c:axId val="1663215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166335616"/>
        <c:crosses val="autoZero"/>
        <c:auto val="1"/>
        <c:lblAlgn val="ctr"/>
        <c:lblOffset val="100"/>
        <c:noMultiLvlLbl val="0"/>
      </c:catAx>
      <c:valAx>
        <c:axId val="1663356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166321536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20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'Тарифы для населения'!$C$73</c:f>
              <c:strCache>
                <c:ptCount val="1"/>
                <c:pt idx="0">
                  <c:v>1 пол</c:v>
                </c:pt>
              </c:strCache>
            </c:strRef>
          </c:tx>
          <c:spPr>
            <a:solidFill>
              <a:srgbClr val="006666"/>
            </a:solidFill>
            <a:ln>
              <a:noFill/>
            </a:ln>
            <a:effectLst/>
          </c:spPr>
          <c:invertIfNegative val="0"/>
          <c:cat>
            <c:strRef>
              <c:f>'Тарифы для населения'!$B$74:$B$88</c:f>
              <c:strCache>
                <c:ptCount val="15"/>
                <c:pt idx="0">
                  <c:v>Брянская область</c:v>
                </c:pt>
                <c:pt idx="1">
                  <c:v>Ивановская область</c:v>
                </c:pt>
                <c:pt idx="2">
                  <c:v>Тверская область</c:v>
                </c:pt>
                <c:pt idx="3">
                  <c:v>Курская область</c:v>
                </c:pt>
                <c:pt idx="4">
                  <c:v>Костромская область</c:v>
                </c:pt>
                <c:pt idx="5">
                  <c:v>Московская область</c:v>
                </c:pt>
                <c:pt idx="6">
                  <c:v>Белгородская область</c:v>
                </c:pt>
                <c:pt idx="7">
                  <c:v>Воронежская область</c:v>
                </c:pt>
                <c:pt idx="8">
                  <c:v>Тамбовская область</c:v>
                </c:pt>
                <c:pt idx="9">
                  <c:v>Ярославская область</c:v>
                </c:pt>
                <c:pt idx="10">
                  <c:v>Тульская область</c:v>
                </c:pt>
                <c:pt idx="11">
                  <c:v>Калужская область</c:v>
                </c:pt>
                <c:pt idx="12">
                  <c:v>Рязанская область</c:v>
                </c:pt>
                <c:pt idx="13">
                  <c:v>Смоленская область</c:v>
                </c:pt>
                <c:pt idx="14">
                  <c:v>Липецкая область</c:v>
                </c:pt>
              </c:strCache>
            </c:strRef>
          </c:cat>
          <c:val>
            <c:numRef>
              <c:f>'Тарифы для населения'!$C$74:$C$88</c:f>
              <c:numCache>
                <c:formatCode>General</c:formatCode>
                <c:ptCount val="15"/>
                <c:pt idx="0">
                  <c:v>6.02</c:v>
                </c:pt>
                <c:pt idx="1">
                  <c:v>6.19</c:v>
                </c:pt>
                <c:pt idx="2" formatCode="0.00">
                  <c:v>7.19</c:v>
                </c:pt>
                <c:pt idx="3">
                  <c:v>5.17</c:v>
                </c:pt>
                <c:pt idx="4">
                  <c:v>7.73</c:v>
                </c:pt>
                <c:pt idx="5">
                  <c:v>7.81</c:v>
                </c:pt>
                <c:pt idx="6" formatCode="0.00">
                  <c:v>5.34</c:v>
                </c:pt>
                <c:pt idx="7">
                  <c:v>5.28</c:v>
                </c:pt>
                <c:pt idx="8">
                  <c:v>5.36</c:v>
                </c:pt>
                <c:pt idx="9">
                  <c:v>6.19</c:v>
                </c:pt>
                <c:pt idx="10">
                  <c:v>7.76</c:v>
                </c:pt>
                <c:pt idx="11" formatCode="0.00">
                  <c:v>8.49</c:v>
                </c:pt>
                <c:pt idx="12">
                  <c:v>8.6300000000000008</c:v>
                </c:pt>
                <c:pt idx="13">
                  <c:v>5.3</c:v>
                </c:pt>
                <c:pt idx="14">
                  <c:v>9.94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970-44CC-AD89-49BD04A160AF}"/>
            </c:ext>
          </c:extLst>
        </c:ser>
        <c:ser>
          <c:idx val="1"/>
          <c:order val="1"/>
          <c:tx>
            <c:strRef>
              <c:f>'Тарифы для населения'!$D$73</c:f>
              <c:strCache>
                <c:ptCount val="1"/>
                <c:pt idx="0">
                  <c:v>2 пол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'Тарифы для населения'!$B$74:$B$88</c:f>
              <c:strCache>
                <c:ptCount val="15"/>
                <c:pt idx="0">
                  <c:v>Брянская область</c:v>
                </c:pt>
                <c:pt idx="1">
                  <c:v>Ивановская область</c:v>
                </c:pt>
                <c:pt idx="2">
                  <c:v>Тверская область</c:v>
                </c:pt>
                <c:pt idx="3">
                  <c:v>Курская область</c:v>
                </c:pt>
                <c:pt idx="4">
                  <c:v>Костромская область</c:v>
                </c:pt>
                <c:pt idx="5">
                  <c:v>Московская область</c:v>
                </c:pt>
                <c:pt idx="6">
                  <c:v>Белгородская область</c:v>
                </c:pt>
                <c:pt idx="7">
                  <c:v>Воронежская область</c:v>
                </c:pt>
                <c:pt idx="8">
                  <c:v>Тамбовская область</c:v>
                </c:pt>
                <c:pt idx="9">
                  <c:v>Ярославская область</c:v>
                </c:pt>
                <c:pt idx="10">
                  <c:v>Тульская область</c:v>
                </c:pt>
                <c:pt idx="11">
                  <c:v>Калужская область</c:v>
                </c:pt>
                <c:pt idx="12">
                  <c:v>Рязанская область</c:v>
                </c:pt>
                <c:pt idx="13">
                  <c:v>Смоленская область</c:v>
                </c:pt>
                <c:pt idx="14">
                  <c:v>Липецкая область</c:v>
                </c:pt>
              </c:strCache>
            </c:strRef>
          </c:cat>
          <c:val>
            <c:numRef>
              <c:f>'Тарифы для населения'!$D$74:$D$88</c:f>
              <c:numCache>
                <c:formatCode>#,##0.00</c:formatCode>
                <c:ptCount val="15"/>
                <c:pt idx="0">
                  <c:v>6.83</c:v>
                </c:pt>
                <c:pt idx="1">
                  <c:v>6.97</c:v>
                </c:pt>
                <c:pt idx="2">
                  <c:v>8.14</c:v>
                </c:pt>
                <c:pt idx="3">
                  <c:v>8.5</c:v>
                </c:pt>
                <c:pt idx="4">
                  <c:v>8.61</c:v>
                </c:pt>
                <c:pt idx="5">
                  <c:v>8.7799999999999994</c:v>
                </c:pt>
                <c:pt idx="6">
                  <c:v>8.8699999999999992</c:v>
                </c:pt>
                <c:pt idx="7">
                  <c:v>8.9600000000000009</c:v>
                </c:pt>
                <c:pt idx="8">
                  <c:v>9.18</c:v>
                </c:pt>
                <c:pt idx="9">
                  <c:v>9.26</c:v>
                </c:pt>
                <c:pt idx="10">
                  <c:v>9.5</c:v>
                </c:pt>
                <c:pt idx="11">
                  <c:v>9.61</c:v>
                </c:pt>
                <c:pt idx="12">
                  <c:v>9.66</c:v>
                </c:pt>
                <c:pt idx="13">
                  <c:v>9.77</c:v>
                </c:pt>
                <c:pt idx="14">
                  <c:v>12.02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970-44CC-AD89-49BD04A160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4650368"/>
        <c:axId val="74651904"/>
      </c:barChart>
      <c:catAx>
        <c:axId val="74650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4651904"/>
        <c:crosses val="autoZero"/>
        <c:auto val="1"/>
        <c:lblAlgn val="ctr"/>
        <c:lblOffset val="100"/>
        <c:noMultiLvlLbl val="0"/>
      </c:catAx>
      <c:valAx>
        <c:axId val="74651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4650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Уровень специальной надбавки к тарифам на транспортировку газа в регионах в Ивановской области и в регионах ЦФО</a:t>
            </a:r>
          </a:p>
        </c:rich>
      </c:tx>
      <c:layout>
        <c:manualLayout>
          <c:xMode val="edge"/>
          <c:yMode val="edge"/>
          <c:x val="0.14772468344129422"/>
          <c:y val="2.5893337121055088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Лист2!$O$4</c:f>
              <c:strCache>
                <c:ptCount val="1"/>
                <c:pt idx="0">
                  <c:v>Величина спецнадбавки, руб./куб.м</c:v>
                </c:pt>
              </c:strCache>
            </c:strRef>
          </c:tx>
          <c:spPr>
            <a:solidFill>
              <a:srgbClr val="008080"/>
            </a:solidFill>
            <a:ln>
              <a:noFill/>
            </a:ln>
            <a:effectLst/>
          </c:spPr>
          <c:invertIfNegative val="0"/>
          <c:cat>
            <c:strRef>
              <c:f>Лист2!$N$5:$N$17</c:f>
              <c:strCache>
                <c:ptCount val="13"/>
                <c:pt idx="0">
                  <c:v>Брянская область</c:v>
                </c:pt>
                <c:pt idx="1">
                  <c:v>Ярославская область</c:v>
                </c:pt>
                <c:pt idx="2">
                  <c:v>Смоленская область</c:v>
                </c:pt>
                <c:pt idx="3">
                  <c:v>Белгородская область</c:v>
                </c:pt>
                <c:pt idx="4">
                  <c:v>Воронежская область</c:v>
                </c:pt>
                <c:pt idx="5">
                  <c:v>Ивановская область</c:v>
                </c:pt>
                <c:pt idx="6">
                  <c:v>Липецкая область</c:v>
                </c:pt>
                <c:pt idx="7">
                  <c:v>Тульская область</c:v>
                </c:pt>
                <c:pt idx="8">
                  <c:v>Владимирская область</c:v>
                </c:pt>
                <c:pt idx="9">
                  <c:v>Курская область</c:v>
                </c:pt>
                <c:pt idx="10">
                  <c:v>Тверская область</c:v>
                </c:pt>
                <c:pt idx="11">
                  <c:v>Москва</c:v>
                </c:pt>
                <c:pt idx="12">
                  <c:v>Тамбовская область</c:v>
                </c:pt>
              </c:strCache>
            </c:strRef>
          </c:cat>
          <c:val>
            <c:numRef>
              <c:f>Лист2!$O$5:$O$17</c:f>
              <c:numCache>
                <c:formatCode>General</c:formatCode>
                <c:ptCount val="13"/>
                <c:pt idx="0">
                  <c:v>95</c:v>
                </c:pt>
                <c:pt idx="1">
                  <c:v>105.6</c:v>
                </c:pt>
                <c:pt idx="2">
                  <c:v>137.16</c:v>
                </c:pt>
                <c:pt idx="3" formatCode="0.00">
                  <c:v>147.55833333333334</c:v>
                </c:pt>
                <c:pt idx="4">
                  <c:v>220.68</c:v>
                </c:pt>
                <c:pt idx="5">
                  <c:v>221.77</c:v>
                </c:pt>
                <c:pt idx="6">
                  <c:v>253.5</c:v>
                </c:pt>
                <c:pt idx="7">
                  <c:v>263.08999999999997</c:v>
                </c:pt>
                <c:pt idx="8" formatCode="0.00">
                  <c:v>278.77333333333337</c:v>
                </c:pt>
                <c:pt idx="9">
                  <c:v>288.75</c:v>
                </c:pt>
                <c:pt idx="10" formatCode="0.00">
                  <c:v>323.29166666666669</c:v>
                </c:pt>
                <c:pt idx="11">
                  <c:v>328.15</c:v>
                </c:pt>
                <c:pt idx="12">
                  <c:v>338.57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606-4EFB-ADA5-A5DBABC5B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66483072"/>
        <c:axId val="166484608"/>
      </c:barChart>
      <c:lineChart>
        <c:grouping val="standard"/>
        <c:varyColors val="0"/>
        <c:ser>
          <c:idx val="1"/>
          <c:order val="1"/>
          <c:tx>
            <c:strRef>
              <c:f>Лист2!$P$4</c:f>
              <c:strCache>
                <c:ptCount val="1"/>
                <c:pt idx="0">
                  <c:v>% спецнадбавки от среднего тарифа на транспортировку газа </c:v>
                </c:pt>
              </c:strCache>
            </c:strRef>
          </c:tx>
          <c:spPr>
            <a:ln w="28575" cap="rnd">
              <a:solidFill>
                <a:srgbClr val="95DDC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5DDC5"/>
              </a:solidFill>
              <a:ln w="9525">
                <a:solidFill>
                  <a:srgbClr val="95DDC5"/>
                </a:solidFill>
              </a:ln>
              <a:effectLst/>
            </c:spPr>
          </c:marker>
          <c:dLbls>
            <c:dLbl>
              <c:idx val="5"/>
              <c:spPr>
                <a:noFill/>
                <a:ln w="34925">
                  <a:solidFill>
                    <a:srgbClr val="00FFCC"/>
                  </a:solidFill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Лист2!$N$5:$N$17</c:f>
              <c:strCache>
                <c:ptCount val="13"/>
                <c:pt idx="0">
                  <c:v>Брянская область</c:v>
                </c:pt>
                <c:pt idx="1">
                  <c:v>Ярославская область</c:v>
                </c:pt>
                <c:pt idx="2">
                  <c:v>Смоленская область</c:v>
                </c:pt>
                <c:pt idx="3">
                  <c:v>Белгородская область</c:v>
                </c:pt>
                <c:pt idx="4">
                  <c:v>Воронежская область</c:v>
                </c:pt>
                <c:pt idx="5">
                  <c:v>Ивановская область</c:v>
                </c:pt>
                <c:pt idx="6">
                  <c:v>Липецкая область</c:v>
                </c:pt>
                <c:pt idx="7">
                  <c:v>Тульская область</c:v>
                </c:pt>
                <c:pt idx="8">
                  <c:v>Владимирская область</c:v>
                </c:pt>
                <c:pt idx="9">
                  <c:v>Курская область</c:v>
                </c:pt>
                <c:pt idx="10">
                  <c:v>Тверская область</c:v>
                </c:pt>
                <c:pt idx="11">
                  <c:v>Москва</c:v>
                </c:pt>
                <c:pt idx="12">
                  <c:v>Тамбовская область</c:v>
                </c:pt>
              </c:strCache>
            </c:strRef>
          </c:cat>
          <c:val>
            <c:numRef>
              <c:f>Лист2!$P$5:$P$17</c:f>
              <c:numCache>
                <c:formatCode>0%</c:formatCode>
                <c:ptCount val="13"/>
                <c:pt idx="0">
                  <c:v>0.1212</c:v>
                </c:pt>
                <c:pt idx="1">
                  <c:v>0.26800000000000002</c:v>
                </c:pt>
                <c:pt idx="2">
                  <c:v>0.30149999999999999</c:v>
                </c:pt>
                <c:pt idx="3">
                  <c:v>0.1454</c:v>
                </c:pt>
                <c:pt idx="4">
                  <c:v>0.25</c:v>
                </c:pt>
                <c:pt idx="5">
                  <c:v>0.30499999999999999</c:v>
                </c:pt>
                <c:pt idx="6">
                  <c:v>0.27029999999999998</c:v>
                </c:pt>
                <c:pt idx="7">
                  <c:v>0.35</c:v>
                </c:pt>
                <c:pt idx="8">
                  <c:v>0.34600000000000003</c:v>
                </c:pt>
                <c:pt idx="9">
                  <c:v>0.3</c:v>
                </c:pt>
                <c:pt idx="10">
                  <c:v>0.2954</c:v>
                </c:pt>
                <c:pt idx="11">
                  <c:v>0.29399999999999998</c:v>
                </c:pt>
                <c:pt idx="12">
                  <c:v>0.35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6606-4EFB-ADA5-A5DBABC5B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500224"/>
        <c:axId val="166498688"/>
      </c:lineChart>
      <c:catAx>
        <c:axId val="166483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6484608"/>
        <c:crosses val="autoZero"/>
        <c:auto val="1"/>
        <c:lblAlgn val="ctr"/>
        <c:lblOffset val="100"/>
        <c:noMultiLvlLbl val="0"/>
      </c:catAx>
      <c:valAx>
        <c:axId val="166484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6483072"/>
        <c:crosses val="autoZero"/>
        <c:crossBetween val="between"/>
      </c:valAx>
      <c:valAx>
        <c:axId val="166498688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6500224"/>
        <c:crosses val="max"/>
        <c:crossBetween val="between"/>
      </c:valAx>
      <c:catAx>
        <c:axId val="1665002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649868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5767321439562779E-2"/>
          <c:y val="0.89010531442405028"/>
          <c:w val="0.9577087801362868"/>
          <c:h val="0.105522204522601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>
          <a:solidFill>
            <a:schemeClr val="tx1">
              <a:lumMod val="85000"/>
              <a:lumOff val="15000"/>
            </a:schemeClr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010188210720705"/>
          <c:y val="3.8385719441593191E-2"/>
          <c:w val="0.7408939224835388"/>
          <c:h val="0.835833800595328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'Сортировка 2024 '!$D$3:$D$4</c:f>
              <c:strCache>
                <c:ptCount val="2"/>
                <c:pt idx="0">
                  <c:v>Плата, руб./чел.в мес.
с 01.01.2025</c:v>
                </c:pt>
              </c:strCache>
            </c:strRef>
          </c:tx>
          <c:spPr>
            <a:solidFill>
              <a:srgbClr val="006666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'Сортировка 2024 '!$C$7:$C$22</c:f>
              <c:strCache>
                <c:ptCount val="16"/>
                <c:pt idx="0">
                  <c:v>Калужская область</c:v>
                </c:pt>
                <c:pt idx="1">
                  <c:v>Брянская область</c:v>
                </c:pt>
                <c:pt idx="2">
                  <c:v>Орловская область</c:v>
                </c:pt>
                <c:pt idx="3">
                  <c:v>Тверская область</c:v>
                </c:pt>
                <c:pt idx="4">
                  <c:v>Курская область</c:v>
                </c:pt>
                <c:pt idx="5">
                  <c:v>Ярославская область</c:v>
                </c:pt>
                <c:pt idx="6">
                  <c:v>Рязанская область</c:v>
                </c:pt>
                <c:pt idx="7">
                  <c:v>Ивановская область</c:v>
                </c:pt>
                <c:pt idx="8">
                  <c:v>Костромская область</c:v>
                </c:pt>
                <c:pt idx="9">
                  <c:v>Смоленская область</c:v>
                </c:pt>
                <c:pt idx="10">
                  <c:v>Липецкая область</c:v>
                </c:pt>
                <c:pt idx="11">
                  <c:v>Тамбовская область</c:v>
                </c:pt>
                <c:pt idx="12">
                  <c:v>г. Москва</c:v>
                </c:pt>
                <c:pt idx="13">
                  <c:v>Владимирская область</c:v>
                </c:pt>
                <c:pt idx="14">
                  <c:v>Московская область</c:v>
                </c:pt>
                <c:pt idx="15">
                  <c:v>Тульская область</c:v>
                </c:pt>
              </c:strCache>
            </c:strRef>
          </c:cat>
          <c:val>
            <c:numRef>
              <c:f>'Сортировка 2024 '!$D$7:$D$22</c:f>
              <c:numCache>
                <c:formatCode>#,##0.00</c:formatCode>
                <c:ptCount val="16"/>
                <c:pt idx="0">
                  <c:v>98.038092962962949</c:v>
                </c:pt>
                <c:pt idx="1">
                  <c:v>98.018549999999991</c:v>
                </c:pt>
                <c:pt idx="2">
                  <c:v>103.27645416666667</c:v>
                </c:pt>
                <c:pt idx="3">
                  <c:v>103.60535333333334</c:v>
                </c:pt>
                <c:pt idx="4">
                  <c:v>110.70637499999999</c:v>
                </c:pt>
                <c:pt idx="5">
                  <c:v>118.53158333333334</c:v>
                </c:pt>
                <c:pt idx="6">
                  <c:v>119.99216249999999</c:v>
                </c:pt>
                <c:pt idx="7">
                  <c:v>121.36319999999999</c:v>
                </c:pt>
                <c:pt idx="8">
                  <c:v>125.83353611111112</c:v>
                </c:pt>
                <c:pt idx="9">
                  <c:v>116.39051666666667</c:v>
                </c:pt>
                <c:pt idx="10">
                  <c:v>128.42289375000001</c:v>
                </c:pt>
                <c:pt idx="11">
                  <c:v>128.9034</c:v>
                </c:pt>
                <c:pt idx="12">
                  <c:v>126.45256000000001</c:v>
                </c:pt>
                <c:pt idx="13">
                  <c:v>138.54599999999999</c:v>
                </c:pt>
                <c:pt idx="14">
                  <c:v>145.36542626666667</c:v>
                </c:pt>
                <c:pt idx="15">
                  <c:v>157.2695277777778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172-4986-A273-B19C7524D81E}"/>
            </c:ext>
          </c:extLst>
        </c:ser>
        <c:ser>
          <c:idx val="1"/>
          <c:order val="1"/>
          <c:tx>
            <c:strRef>
              <c:f>'Сортировка 2024 '!$E$3:$E$4</c:f>
              <c:strCache>
                <c:ptCount val="2"/>
                <c:pt idx="0">
                  <c:v>Плата, руб./чел.в мес. 
с 01.07.2025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Pt>
            <c:idx val="15"/>
            <c:invertIfNegative val="0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172-4986-A273-B19C7524D81E}"/>
              </c:ext>
            </c:extLst>
          </c:dPt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2172-4986-A273-B19C7524D81E}"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2172-4986-A273-B19C7524D81E}"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172-4986-A273-B19C7524D81E}"/>
                </c:ext>
              </c:extLst>
            </c:dLbl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2172-4986-A273-B19C7524D81E}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172-4986-A273-B19C7524D81E}"/>
                </c:ext>
              </c:extLst>
            </c:dLbl>
            <c:dLbl>
              <c:idx val="5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172-4986-A273-B19C7524D81E}"/>
                </c:ext>
              </c:extLst>
            </c:dLbl>
            <c:dLbl>
              <c:idx val="6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172-4986-A273-B19C7524D81E}"/>
                </c:ext>
              </c:extLst>
            </c:dLbl>
            <c:dLbl>
              <c:idx val="7"/>
              <c:layout>
                <c:manualLayout>
                  <c:x val="1.423122263010819E-3"/>
                  <c:y val="2.2337116689801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172-4986-A273-B19C7524D81E}"/>
                </c:ext>
              </c:extLst>
            </c:dLbl>
            <c:dLbl>
              <c:idx val="8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172-4986-A273-B19C7524D81E}"/>
                </c:ext>
              </c:extLst>
            </c:dLbl>
            <c:dLbl>
              <c:idx val="9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758-429C-B973-8F8C45D43BA9}"/>
                </c:ext>
              </c:extLst>
            </c:dLbl>
            <c:dLbl>
              <c:idx val="1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172-4986-A273-B19C7524D81E}"/>
                </c:ext>
              </c:extLst>
            </c:dLbl>
            <c:dLbl>
              <c:idx val="1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172-4986-A273-B19C7524D81E}"/>
                </c:ext>
              </c:extLst>
            </c:dLbl>
            <c:dLbl>
              <c:idx val="1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172-4986-A273-B19C7524D81E}"/>
                </c:ext>
              </c:extLst>
            </c:dLbl>
            <c:dLbl>
              <c:idx val="1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172-4986-A273-B19C7524D81E}"/>
                </c:ext>
              </c:extLst>
            </c:dLbl>
            <c:dLbl>
              <c:idx val="1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172-4986-A273-B19C7524D81E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6666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'Сортировка 2024 '!$C$7:$C$22</c:f>
              <c:strCache>
                <c:ptCount val="16"/>
                <c:pt idx="0">
                  <c:v>Калужская область</c:v>
                </c:pt>
                <c:pt idx="1">
                  <c:v>Брянская область</c:v>
                </c:pt>
                <c:pt idx="2">
                  <c:v>Орловская область</c:v>
                </c:pt>
                <c:pt idx="3">
                  <c:v>Тверская область</c:v>
                </c:pt>
                <c:pt idx="4">
                  <c:v>Курская область</c:v>
                </c:pt>
                <c:pt idx="5">
                  <c:v>Ярославская область</c:v>
                </c:pt>
                <c:pt idx="6">
                  <c:v>Рязанская область</c:v>
                </c:pt>
                <c:pt idx="7">
                  <c:v>Ивановская область</c:v>
                </c:pt>
                <c:pt idx="8">
                  <c:v>Костромская область</c:v>
                </c:pt>
                <c:pt idx="9">
                  <c:v>Смоленская область</c:v>
                </c:pt>
                <c:pt idx="10">
                  <c:v>Липецкая область</c:v>
                </c:pt>
                <c:pt idx="11">
                  <c:v>Тамбовская область</c:v>
                </c:pt>
                <c:pt idx="12">
                  <c:v>г. Москва</c:v>
                </c:pt>
                <c:pt idx="13">
                  <c:v>Владимирская область</c:v>
                </c:pt>
                <c:pt idx="14">
                  <c:v>Московская область</c:v>
                </c:pt>
                <c:pt idx="15">
                  <c:v>Тульская область</c:v>
                </c:pt>
              </c:strCache>
            </c:strRef>
          </c:cat>
          <c:val>
            <c:numRef>
              <c:f>'Сортировка 2024 '!$E$7:$E$22</c:f>
              <c:numCache>
                <c:formatCode>#,##0.00</c:formatCode>
                <c:ptCount val="16"/>
                <c:pt idx="0">
                  <c:v>109.80280222222221</c:v>
                </c:pt>
                <c:pt idx="1">
                  <c:v>111.7312</c:v>
                </c:pt>
                <c:pt idx="2">
                  <c:v>114.34478805555555</c:v>
                </c:pt>
                <c:pt idx="3">
                  <c:v>116.95113833333335</c:v>
                </c:pt>
                <c:pt idx="4">
                  <c:v>128.919375</c:v>
                </c:pt>
                <c:pt idx="5">
                  <c:v>133.78351000000001</c:v>
                </c:pt>
                <c:pt idx="6">
                  <c:v>134.246025</c:v>
                </c:pt>
                <c:pt idx="7">
                  <c:v>134.85059999999999</c:v>
                </c:pt>
                <c:pt idx="8">
                  <c:v>138.27962037037037</c:v>
                </c:pt>
                <c:pt idx="9">
                  <c:v>139.65466666666666</c:v>
                </c:pt>
                <c:pt idx="10">
                  <c:v>143.89899375000002</c:v>
                </c:pt>
                <c:pt idx="11">
                  <c:v>145.01519999999999</c:v>
                </c:pt>
                <c:pt idx="12">
                  <c:v>146.12115555555556</c:v>
                </c:pt>
                <c:pt idx="13">
                  <c:v>158.11733333333331</c:v>
                </c:pt>
                <c:pt idx="14">
                  <c:v>164.58277593333332</c:v>
                </c:pt>
                <c:pt idx="15">
                  <c:v>179.29069444444443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172-4986-A273-B19C7524D8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67257600"/>
        <c:axId val="167259136"/>
      </c:barChart>
      <c:catAx>
        <c:axId val="1672576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7259136"/>
        <c:crosses val="autoZero"/>
        <c:auto val="1"/>
        <c:lblAlgn val="ctr"/>
        <c:lblOffset val="100"/>
        <c:noMultiLvlLbl val="0"/>
      </c:catAx>
      <c:valAx>
        <c:axId val="1672591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7257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1886062814599669"/>
          <c:y val="0.13556132294827425"/>
          <c:w val="0.16389919589186722"/>
          <c:h val="0.2814569920803488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1DA941-CB36-4013-B3D4-81F19BD5963D}" type="doc">
      <dgm:prSet loTypeId="urn:microsoft.com/office/officeart/2009/3/layout/StepUpProcess" loCatId="process" qsTypeId="urn:microsoft.com/office/officeart/2005/8/quickstyle/simple1" qsCatId="simple" csTypeId="urn:microsoft.com/office/officeart/2005/8/colors/accent5_2" csCatId="accent5" phldr="1"/>
      <dgm:spPr>
        <a:scene3d>
          <a:camera prst="orthographicFront">
            <a:rot lat="0" lon="0" rev="0"/>
          </a:camera>
          <a:lightRig rig="threePt" dir="t"/>
        </a:scene3d>
      </dgm:spPr>
      <dgm:t>
        <a:bodyPr/>
        <a:lstStyle/>
        <a:p>
          <a:endParaRPr lang="ru-RU"/>
        </a:p>
      </dgm:t>
    </dgm:pt>
    <dgm:pt modelId="{A2E9641A-8306-467F-B504-53B1869D9516}">
      <dgm:prSet phldrT="[Текст]" custT="1"/>
      <dgm:spPr/>
      <dgm:t>
        <a:bodyPr/>
        <a:lstStyle/>
        <a:p>
          <a:r>
            <a: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</a:rPr>
            <a:t>420</a:t>
          </a:r>
          <a:r>
            <a:rPr lang="ru-RU" sz="1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rPr>
            <a:t> организаций</a:t>
          </a:r>
          <a:endParaRPr lang="ru-RU" sz="1800" dirty="0"/>
        </a:p>
      </dgm:t>
    </dgm:pt>
    <dgm:pt modelId="{3A03683D-21DF-4F42-9AC9-E513AE940B0A}" type="parTrans" cxnId="{21F17DE2-FF41-44A7-B9FF-66A39E4125BF}">
      <dgm:prSet/>
      <dgm:spPr/>
      <dgm:t>
        <a:bodyPr/>
        <a:lstStyle/>
        <a:p>
          <a:endParaRPr lang="ru-RU"/>
        </a:p>
      </dgm:t>
    </dgm:pt>
    <dgm:pt modelId="{F8581EF4-A1DD-4B25-832C-144DF2112C3C}" type="sibTrans" cxnId="{21F17DE2-FF41-44A7-B9FF-66A39E4125BF}">
      <dgm:prSet/>
      <dgm:spPr/>
      <dgm:t>
        <a:bodyPr/>
        <a:lstStyle/>
        <a:p>
          <a:endParaRPr lang="ru-RU"/>
        </a:p>
      </dgm:t>
    </dgm:pt>
    <dgm:pt modelId="{BFEA37F7-1E75-4E9E-8852-E1A5003D7AE3}">
      <dgm:prSet phldrT="[Текст]" custT="1"/>
      <dgm:spPr/>
      <dgm:t>
        <a:bodyPr/>
        <a:lstStyle/>
        <a:p>
          <a:r>
            <a:rPr lang="ru-RU" sz="1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подано</a:t>
          </a:r>
        </a:p>
        <a:p>
          <a:r>
            <a: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472</a:t>
          </a:r>
          <a:r>
            <a:rPr lang="ru-RU" sz="1800" b="1" dirty="0">
              <a:solidFill>
                <a:srgbClr val="C00000"/>
              </a:solidFill>
            </a:rPr>
            <a:t> </a:t>
          </a:r>
          <a:r>
            <a:rPr lang="ru-RU" sz="1800" dirty="0"/>
            <a:t>тарифных заявки</a:t>
          </a:r>
        </a:p>
      </dgm:t>
    </dgm:pt>
    <dgm:pt modelId="{90C795EC-81F8-4229-835E-E8FE87033643}" type="parTrans" cxnId="{C7C38CC0-96E2-48F5-8F36-FFBCA2EC6585}">
      <dgm:prSet/>
      <dgm:spPr/>
      <dgm:t>
        <a:bodyPr/>
        <a:lstStyle/>
        <a:p>
          <a:endParaRPr lang="ru-RU"/>
        </a:p>
      </dgm:t>
    </dgm:pt>
    <dgm:pt modelId="{0A6E3A84-AF33-48CB-8CD5-70B0E30728C7}" type="sibTrans" cxnId="{C7C38CC0-96E2-48F5-8F36-FFBCA2EC6585}">
      <dgm:prSet/>
      <dgm:spPr/>
      <dgm:t>
        <a:bodyPr/>
        <a:lstStyle/>
        <a:p>
          <a:endParaRPr lang="ru-RU"/>
        </a:p>
      </dgm:t>
    </dgm:pt>
    <dgm:pt modelId="{F19920E7-31B7-4744-AF84-6F3D722C5F68}">
      <dgm:prSet custT="1"/>
      <dgm:spPr/>
      <dgm:t>
        <a:bodyPr/>
        <a:lstStyle/>
        <a:p>
          <a:r>
            <a:rPr lang="ru-RU" sz="1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проведено</a:t>
          </a:r>
        </a:p>
        <a:p>
          <a:r>
            <a: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56</a:t>
          </a:r>
          <a:r>
            <a:rPr lang="ru-RU" sz="1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dirty="0"/>
            <a:t>заседаний Правления</a:t>
          </a:r>
        </a:p>
      </dgm:t>
    </dgm:pt>
    <dgm:pt modelId="{1E1B93A0-2219-46D8-8C07-3DA6EBB50EC3}" type="parTrans" cxnId="{A640FFE1-9266-4240-8795-CAE9B7C6FD53}">
      <dgm:prSet/>
      <dgm:spPr/>
      <dgm:t>
        <a:bodyPr/>
        <a:lstStyle/>
        <a:p>
          <a:endParaRPr lang="ru-RU"/>
        </a:p>
      </dgm:t>
    </dgm:pt>
    <dgm:pt modelId="{8D721FFC-0E70-4211-A0F5-B4ED0E1EEA96}" type="sibTrans" cxnId="{A640FFE1-9266-4240-8795-CAE9B7C6FD53}">
      <dgm:prSet/>
      <dgm:spPr/>
      <dgm:t>
        <a:bodyPr/>
        <a:lstStyle/>
        <a:p>
          <a:endParaRPr lang="ru-RU"/>
        </a:p>
      </dgm:t>
    </dgm:pt>
    <dgm:pt modelId="{48ABA6C6-94A0-46BE-B629-ED85F3DAB8C4}">
      <dgm:prSet custT="1"/>
      <dgm:spPr/>
      <dgm:t>
        <a:bodyPr/>
        <a:lstStyle/>
        <a:p>
          <a:r>
            <a:rPr lang="ru-RU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опубликовано</a:t>
          </a:r>
        </a:p>
        <a:p>
          <a:r>
            <a: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380</a:t>
          </a:r>
          <a:r>
            <a:rPr lang="ru-RU" sz="1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dirty="0"/>
            <a:t>постановлений</a:t>
          </a:r>
        </a:p>
      </dgm:t>
    </dgm:pt>
    <dgm:pt modelId="{7F33BE5D-EC63-4043-A6D4-612FFC199085}" type="parTrans" cxnId="{4EEB01F9-C7FB-4D39-954F-6727A3F1E45F}">
      <dgm:prSet/>
      <dgm:spPr/>
      <dgm:t>
        <a:bodyPr/>
        <a:lstStyle/>
        <a:p>
          <a:endParaRPr lang="ru-RU"/>
        </a:p>
      </dgm:t>
    </dgm:pt>
    <dgm:pt modelId="{2C6F59B0-B5A4-456B-9B9B-ABC76EA7F008}" type="sibTrans" cxnId="{4EEB01F9-C7FB-4D39-954F-6727A3F1E45F}">
      <dgm:prSet/>
      <dgm:spPr/>
      <dgm:t>
        <a:bodyPr/>
        <a:lstStyle/>
        <a:p>
          <a:endParaRPr lang="ru-RU"/>
        </a:p>
      </dgm:t>
    </dgm:pt>
    <dgm:pt modelId="{B9DA5A20-3EF5-4DFC-990D-2C4806C090FD}">
      <dgm:prSet custT="1"/>
      <dgm:spPr/>
      <dgm:t>
        <a:bodyPr/>
        <a:lstStyle/>
        <a:p>
          <a:r>
            <a:rPr lang="ru-RU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установлено</a:t>
          </a:r>
        </a:p>
        <a:p>
          <a:r>
            <a: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5481</a:t>
          </a:r>
          <a:r>
            <a:rPr lang="ru-RU" sz="2300" dirty="0"/>
            <a:t> тарифов </a:t>
          </a:r>
          <a:r>
            <a:rPr lang="ru-RU" sz="2400" b="1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 </a:t>
          </a:r>
        </a:p>
        <a:p>
          <a:r>
            <a:rPr lang="ru-RU" sz="2800" b="1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2025 год </a:t>
          </a:r>
        </a:p>
      </dgm:t>
    </dgm:pt>
    <dgm:pt modelId="{30E73842-FC77-46A9-9E48-2C65F545956D}" type="parTrans" cxnId="{F928FC34-1915-4145-8854-4B572E6B2CBA}">
      <dgm:prSet/>
      <dgm:spPr/>
      <dgm:t>
        <a:bodyPr/>
        <a:lstStyle/>
        <a:p>
          <a:endParaRPr lang="ru-RU"/>
        </a:p>
      </dgm:t>
    </dgm:pt>
    <dgm:pt modelId="{AC15DD67-3C93-4F64-AA70-DF13BBBF54F1}" type="sibTrans" cxnId="{F928FC34-1915-4145-8854-4B572E6B2CBA}">
      <dgm:prSet/>
      <dgm:spPr/>
      <dgm:t>
        <a:bodyPr/>
        <a:lstStyle/>
        <a:p>
          <a:endParaRPr lang="ru-RU"/>
        </a:p>
      </dgm:t>
    </dgm:pt>
    <dgm:pt modelId="{64C562EE-C2EF-42F3-AD59-F004C1B44BB1}" type="pres">
      <dgm:prSet presAssocID="{671DA941-CB36-4013-B3D4-81F19BD5963D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088DAE74-ADA1-4736-B957-9EECFA66E140}" type="pres">
      <dgm:prSet presAssocID="{A2E9641A-8306-467F-B504-53B1869D9516}" presName="composite" presStyleCnt="0"/>
      <dgm:spPr/>
    </dgm:pt>
    <dgm:pt modelId="{5343358F-DA3F-4EB2-B1B5-DC6A4D51CE40}" type="pres">
      <dgm:prSet presAssocID="{A2E9641A-8306-467F-B504-53B1869D9516}" presName="LShape" presStyleLbl="alignNode1" presStyleIdx="0" presStyleCnt="9"/>
      <dgm:spPr/>
    </dgm:pt>
    <dgm:pt modelId="{DAB3A259-5EFC-4D26-AC6A-2546889CABB9}" type="pres">
      <dgm:prSet presAssocID="{A2E9641A-8306-467F-B504-53B1869D9516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F9F22F-CF89-4CB3-95A0-73070E1D7A22}" type="pres">
      <dgm:prSet presAssocID="{A2E9641A-8306-467F-B504-53B1869D9516}" presName="Triangle" presStyleLbl="alignNode1" presStyleIdx="1" presStyleCnt="9"/>
      <dgm:spPr/>
    </dgm:pt>
    <dgm:pt modelId="{B5CD1485-60BE-4061-BACC-27EA97C3EE9C}" type="pres">
      <dgm:prSet presAssocID="{F8581EF4-A1DD-4B25-832C-144DF2112C3C}" presName="sibTrans" presStyleCnt="0"/>
      <dgm:spPr/>
    </dgm:pt>
    <dgm:pt modelId="{6698155C-C6F9-4EF5-B65F-337845FF49BA}" type="pres">
      <dgm:prSet presAssocID="{F8581EF4-A1DD-4B25-832C-144DF2112C3C}" presName="space" presStyleCnt="0"/>
      <dgm:spPr/>
    </dgm:pt>
    <dgm:pt modelId="{807E54B5-C889-42AA-A9E5-CA45FBFEB59A}" type="pres">
      <dgm:prSet presAssocID="{BFEA37F7-1E75-4E9E-8852-E1A5003D7AE3}" presName="composite" presStyleCnt="0"/>
      <dgm:spPr/>
    </dgm:pt>
    <dgm:pt modelId="{24F36315-3924-4ED1-A10D-DF80A1FB9413}" type="pres">
      <dgm:prSet presAssocID="{BFEA37F7-1E75-4E9E-8852-E1A5003D7AE3}" presName="LShape" presStyleLbl="alignNode1" presStyleIdx="2" presStyleCnt="9"/>
      <dgm:spPr/>
    </dgm:pt>
    <dgm:pt modelId="{5A1C8C98-FD66-4C9F-B4C9-474926289110}" type="pres">
      <dgm:prSet presAssocID="{BFEA37F7-1E75-4E9E-8852-E1A5003D7AE3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9A30C9-29AA-4433-A361-9E2EE2EF4F44}" type="pres">
      <dgm:prSet presAssocID="{BFEA37F7-1E75-4E9E-8852-E1A5003D7AE3}" presName="Triangle" presStyleLbl="alignNode1" presStyleIdx="3" presStyleCnt="9"/>
      <dgm:spPr/>
    </dgm:pt>
    <dgm:pt modelId="{B946B0E7-B5F3-4066-8EE0-A3F3093726CC}" type="pres">
      <dgm:prSet presAssocID="{0A6E3A84-AF33-48CB-8CD5-70B0E30728C7}" presName="sibTrans" presStyleCnt="0"/>
      <dgm:spPr/>
    </dgm:pt>
    <dgm:pt modelId="{D6E7D6DA-695C-419B-8BE4-20886F9D3B77}" type="pres">
      <dgm:prSet presAssocID="{0A6E3A84-AF33-48CB-8CD5-70B0E30728C7}" presName="space" presStyleCnt="0"/>
      <dgm:spPr/>
    </dgm:pt>
    <dgm:pt modelId="{91F7AEB2-7A48-4652-8D36-A72A48240A33}" type="pres">
      <dgm:prSet presAssocID="{F19920E7-31B7-4744-AF84-6F3D722C5F68}" presName="composite" presStyleCnt="0"/>
      <dgm:spPr/>
    </dgm:pt>
    <dgm:pt modelId="{8FDB3797-CC61-45E9-8580-C004022EC325}" type="pres">
      <dgm:prSet presAssocID="{F19920E7-31B7-4744-AF84-6F3D722C5F68}" presName="LShape" presStyleLbl="alignNode1" presStyleIdx="4" presStyleCnt="9"/>
      <dgm:spPr/>
    </dgm:pt>
    <dgm:pt modelId="{EC28BE68-4847-446A-9FC9-D5C936606401}" type="pres">
      <dgm:prSet presAssocID="{F19920E7-31B7-4744-AF84-6F3D722C5F68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DAB5AE-493C-4D72-8421-1F7B3186FAB5}" type="pres">
      <dgm:prSet presAssocID="{F19920E7-31B7-4744-AF84-6F3D722C5F68}" presName="Triangle" presStyleLbl="alignNode1" presStyleIdx="5" presStyleCnt="9"/>
      <dgm:spPr/>
    </dgm:pt>
    <dgm:pt modelId="{770F7335-1EC1-443F-B62E-FB746DA8DAE2}" type="pres">
      <dgm:prSet presAssocID="{8D721FFC-0E70-4211-A0F5-B4ED0E1EEA96}" presName="sibTrans" presStyleCnt="0"/>
      <dgm:spPr/>
    </dgm:pt>
    <dgm:pt modelId="{5B9236C7-5DC6-4749-BA61-CF9AAC964C63}" type="pres">
      <dgm:prSet presAssocID="{8D721FFC-0E70-4211-A0F5-B4ED0E1EEA96}" presName="space" presStyleCnt="0"/>
      <dgm:spPr/>
    </dgm:pt>
    <dgm:pt modelId="{03EC6F25-9917-478D-975C-9CBD9B40B846}" type="pres">
      <dgm:prSet presAssocID="{48ABA6C6-94A0-46BE-B629-ED85F3DAB8C4}" presName="composite" presStyleCnt="0"/>
      <dgm:spPr/>
    </dgm:pt>
    <dgm:pt modelId="{626FC702-0BE9-4A50-AD2F-E8CA746ADA13}" type="pres">
      <dgm:prSet presAssocID="{48ABA6C6-94A0-46BE-B629-ED85F3DAB8C4}" presName="LShape" presStyleLbl="alignNode1" presStyleIdx="6" presStyleCnt="9"/>
      <dgm:spPr/>
    </dgm:pt>
    <dgm:pt modelId="{139D1D93-0A73-43E0-A3FB-D50675B57E51}" type="pres">
      <dgm:prSet presAssocID="{48ABA6C6-94A0-46BE-B629-ED85F3DAB8C4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08F89E-6A64-423E-8EAC-19876395E8AA}" type="pres">
      <dgm:prSet presAssocID="{48ABA6C6-94A0-46BE-B629-ED85F3DAB8C4}" presName="Triangle" presStyleLbl="alignNode1" presStyleIdx="7" presStyleCnt="9"/>
      <dgm:spPr/>
    </dgm:pt>
    <dgm:pt modelId="{89D4AA23-6374-4004-B621-4091BC553E27}" type="pres">
      <dgm:prSet presAssocID="{2C6F59B0-B5A4-456B-9B9B-ABC76EA7F008}" presName="sibTrans" presStyleCnt="0"/>
      <dgm:spPr/>
    </dgm:pt>
    <dgm:pt modelId="{1C4624BD-EC9E-43B1-912D-07D3F6283177}" type="pres">
      <dgm:prSet presAssocID="{2C6F59B0-B5A4-456B-9B9B-ABC76EA7F008}" presName="space" presStyleCnt="0"/>
      <dgm:spPr/>
    </dgm:pt>
    <dgm:pt modelId="{E6515401-60CD-419C-9BA5-609F41F9153E}" type="pres">
      <dgm:prSet presAssocID="{B9DA5A20-3EF5-4DFC-990D-2C4806C090FD}" presName="composite" presStyleCnt="0"/>
      <dgm:spPr/>
    </dgm:pt>
    <dgm:pt modelId="{C8FDF4B7-08DD-4A5A-94FA-9F62E31D2E2E}" type="pres">
      <dgm:prSet presAssocID="{B9DA5A20-3EF5-4DFC-990D-2C4806C090FD}" presName="LShape" presStyleLbl="alignNode1" presStyleIdx="8" presStyleCnt="9"/>
      <dgm:spPr/>
    </dgm:pt>
    <dgm:pt modelId="{7B3537B0-797C-46C2-9143-0FCC848EBA19}" type="pres">
      <dgm:prSet presAssocID="{B9DA5A20-3EF5-4DFC-990D-2C4806C090FD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3AAD66C-B783-4E7A-B676-A147D9BD6BF1}" type="presOf" srcId="{48ABA6C6-94A0-46BE-B629-ED85F3DAB8C4}" destId="{139D1D93-0A73-43E0-A3FB-D50675B57E51}" srcOrd="0" destOrd="0" presId="urn:microsoft.com/office/officeart/2009/3/layout/StepUpProcess"/>
    <dgm:cxn modelId="{C7C38CC0-96E2-48F5-8F36-FFBCA2EC6585}" srcId="{671DA941-CB36-4013-B3D4-81F19BD5963D}" destId="{BFEA37F7-1E75-4E9E-8852-E1A5003D7AE3}" srcOrd="1" destOrd="0" parTransId="{90C795EC-81F8-4229-835E-E8FE87033643}" sibTransId="{0A6E3A84-AF33-48CB-8CD5-70B0E30728C7}"/>
    <dgm:cxn modelId="{4EEB01F9-C7FB-4D39-954F-6727A3F1E45F}" srcId="{671DA941-CB36-4013-B3D4-81F19BD5963D}" destId="{48ABA6C6-94A0-46BE-B629-ED85F3DAB8C4}" srcOrd="3" destOrd="0" parTransId="{7F33BE5D-EC63-4043-A6D4-612FFC199085}" sibTransId="{2C6F59B0-B5A4-456B-9B9B-ABC76EA7F008}"/>
    <dgm:cxn modelId="{17028E00-6B81-42C7-8E70-B89BB6970D83}" type="presOf" srcId="{671DA941-CB36-4013-B3D4-81F19BD5963D}" destId="{64C562EE-C2EF-42F3-AD59-F004C1B44BB1}" srcOrd="0" destOrd="0" presId="urn:microsoft.com/office/officeart/2009/3/layout/StepUpProcess"/>
    <dgm:cxn modelId="{A640FFE1-9266-4240-8795-CAE9B7C6FD53}" srcId="{671DA941-CB36-4013-B3D4-81F19BD5963D}" destId="{F19920E7-31B7-4744-AF84-6F3D722C5F68}" srcOrd="2" destOrd="0" parTransId="{1E1B93A0-2219-46D8-8C07-3DA6EBB50EC3}" sibTransId="{8D721FFC-0E70-4211-A0F5-B4ED0E1EEA96}"/>
    <dgm:cxn modelId="{5486ECA4-0E8F-4F23-B8AA-26E56E9CF187}" type="presOf" srcId="{BFEA37F7-1E75-4E9E-8852-E1A5003D7AE3}" destId="{5A1C8C98-FD66-4C9F-B4C9-474926289110}" srcOrd="0" destOrd="0" presId="urn:microsoft.com/office/officeart/2009/3/layout/StepUpProcess"/>
    <dgm:cxn modelId="{0BA10AB6-4931-4A86-AA7F-7CC0E20EB589}" type="presOf" srcId="{F19920E7-31B7-4744-AF84-6F3D722C5F68}" destId="{EC28BE68-4847-446A-9FC9-D5C936606401}" srcOrd="0" destOrd="0" presId="urn:microsoft.com/office/officeart/2009/3/layout/StepUpProcess"/>
    <dgm:cxn modelId="{7BA0732E-5EE7-4361-ACAB-E4C262845463}" type="presOf" srcId="{B9DA5A20-3EF5-4DFC-990D-2C4806C090FD}" destId="{7B3537B0-797C-46C2-9143-0FCC848EBA19}" srcOrd="0" destOrd="0" presId="urn:microsoft.com/office/officeart/2009/3/layout/StepUpProcess"/>
    <dgm:cxn modelId="{21F17DE2-FF41-44A7-B9FF-66A39E4125BF}" srcId="{671DA941-CB36-4013-B3D4-81F19BD5963D}" destId="{A2E9641A-8306-467F-B504-53B1869D9516}" srcOrd="0" destOrd="0" parTransId="{3A03683D-21DF-4F42-9AC9-E513AE940B0A}" sibTransId="{F8581EF4-A1DD-4B25-832C-144DF2112C3C}"/>
    <dgm:cxn modelId="{F928FC34-1915-4145-8854-4B572E6B2CBA}" srcId="{671DA941-CB36-4013-B3D4-81F19BD5963D}" destId="{B9DA5A20-3EF5-4DFC-990D-2C4806C090FD}" srcOrd="4" destOrd="0" parTransId="{30E73842-FC77-46A9-9E48-2C65F545956D}" sibTransId="{AC15DD67-3C93-4F64-AA70-DF13BBBF54F1}"/>
    <dgm:cxn modelId="{0C7C3963-7E74-4D17-898C-8CA37FC4D57B}" type="presOf" srcId="{A2E9641A-8306-467F-B504-53B1869D9516}" destId="{DAB3A259-5EFC-4D26-AC6A-2546889CABB9}" srcOrd="0" destOrd="0" presId="urn:microsoft.com/office/officeart/2009/3/layout/StepUpProcess"/>
    <dgm:cxn modelId="{0FF0A517-BDD8-418D-A70B-63B4AE1EE51B}" type="presParOf" srcId="{64C562EE-C2EF-42F3-AD59-F004C1B44BB1}" destId="{088DAE74-ADA1-4736-B957-9EECFA66E140}" srcOrd="0" destOrd="0" presId="urn:microsoft.com/office/officeart/2009/3/layout/StepUpProcess"/>
    <dgm:cxn modelId="{D0B0F4AC-467F-4A32-9B89-FCD5E6C5ABF6}" type="presParOf" srcId="{088DAE74-ADA1-4736-B957-9EECFA66E140}" destId="{5343358F-DA3F-4EB2-B1B5-DC6A4D51CE40}" srcOrd="0" destOrd="0" presId="urn:microsoft.com/office/officeart/2009/3/layout/StepUpProcess"/>
    <dgm:cxn modelId="{800500DD-D846-423A-900C-12061265C1AB}" type="presParOf" srcId="{088DAE74-ADA1-4736-B957-9EECFA66E140}" destId="{DAB3A259-5EFC-4D26-AC6A-2546889CABB9}" srcOrd="1" destOrd="0" presId="urn:microsoft.com/office/officeart/2009/3/layout/StepUpProcess"/>
    <dgm:cxn modelId="{D190CA5D-336E-48BB-B66B-B65D2BACE1F3}" type="presParOf" srcId="{088DAE74-ADA1-4736-B957-9EECFA66E140}" destId="{A4F9F22F-CF89-4CB3-95A0-73070E1D7A22}" srcOrd="2" destOrd="0" presId="urn:microsoft.com/office/officeart/2009/3/layout/StepUpProcess"/>
    <dgm:cxn modelId="{0483D89C-B293-49F7-8305-2FEB78A832AF}" type="presParOf" srcId="{64C562EE-C2EF-42F3-AD59-F004C1B44BB1}" destId="{B5CD1485-60BE-4061-BACC-27EA97C3EE9C}" srcOrd="1" destOrd="0" presId="urn:microsoft.com/office/officeart/2009/3/layout/StepUpProcess"/>
    <dgm:cxn modelId="{0D465B81-8F7F-4377-8F1F-4068471C1995}" type="presParOf" srcId="{B5CD1485-60BE-4061-BACC-27EA97C3EE9C}" destId="{6698155C-C6F9-4EF5-B65F-337845FF49BA}" srcOrd="0" destOrd="0" presId="urn:microsoft.com/office/officeart/2009/3/layout/StepUpProcess"/>
    <dgm:cxn modelId="{7D4E6BD9-6F89-405E-8BEC-091202406D83}" type="presParOf" srcId="{64C562EE-C2EF-42F3-AD59-F004C1B44BB1}" destId="{807E54B5-C889-42AA-A9E5-CA45FBFEB59A}" srcOrd="2" destOrd="0" presId="urn:microsoft.com/office/officeart/2009/3/layout/StepUpProcess"/>
    <dgm:cxn modelId="{18B8C92E-CC14-4DEB-A51A-0AE48D899648}" type="presParOf" srcId="{807E54B5-C889-42AA-A9E5-CA45FBFEB59A}" destId="{24F36315-3924-4ED1-A10D-DF80A1FB9413}" srcOrd="0" destOrd="0" presId="urn:microsoft.com/office/officeart/2009/3/layout/StepUpProcess"/>
    <dgm:cxn modelId="{83501FEE-35C0-49F4-80AD-E79585C82E4C}" type="presParOf" srcId="{807E54B5-C889-42AA-A9E5-CA45FBFEB59A}" destId="{5A1C8C98-FD66-4C9F-B4C9-474926289110}" srcOrd="1" destOrd="0" presId="urn:microsoft.com/office/officeart/2009/3/layout/StepUpProcess"/>
    <dgm:cxn modelId="{5F4EF9B7-7D27-4CFA-B3FD-C1693A2EB1E7}" type="presParOf" srcId="{807E54B5-C889-42AA-A9E5-CA45FBFEB59A}" destId="{D59A30C9-29AA-4433-A361-9E2EE2EF4F44}" srcOrd="2" destOrd="0" presId="urn:microsoft.com/office/officeart/2009/3/layout/StepUpProcess"/>
    <dgm:cxn modelId="{2329720B-E7AE-4E23-B45E-DE5286F2D046}" type="presParOf" srcId="{64C562EE-C2EF-42F3-AD59-F004C1B44BB1}" destId="{B946B0E7-B5F3-4066-8EE0-A3F3093726CC}" srcOrd="3" destOrd="0" presId="urn:microsoft.com/office/officeart/2009/3/layout/StepUpProcess"/>
    <dgm:cxn modelId="{3FFAABE2-C280-4578-9DB0-A27DD39D4507}" type="presParOf" srcId="{B946B0E7-B5F3-4066-8EE0-A3F3093726CC}" destId="{D6E7D6DA-695C-419B-8BE4-20886F9D3B77}" srcOrd="0" destOrd="0" presId="urn:microsoft.com/office/officeart/2009/3/layout/StepUpProcess"/>
    <dgm:cxn modelId="{1072B079-F405-436D-9863-F90CE260F197}" type="presParOf" srcId="{64C562EE-C2EF-42F3-AD59-F004C1B44BB1}" destId="{91F7AEB2-7A48-4652-8D36-A72A48240A33}" srcOrd="4" destOrd="0" presId="urn:microsoft.com/office/officeart/2009/3/layout/StepUpProcess"/>
    <dgm:cxn modelId="{A84FE4BC-7D35-4D4C-B052-C04C46E7906A}" type="presParOf" srcId="{91F7AEB2-7A48-4652-8D36-A72A48240A33}" destId="{8FDB3797-CC61-45E9-8580-C004022EC325}" srcOrd="0" destOrd="0" presId="urn:microsoft.com/office/officeart/2009/3/layout/StepUpProcess"/>
    <dgm:cxn modelId="{A5ED1629-893C-435F-8BC8-059F88A6EAED}" type="presParOf" srcId="{91F7AEB2-7A48-4652-8D36-A72A48240A33}" destId="{EC28BE68-4847-446A-9FC9-D5C936606401}" srcOrd="1" destOrd="0" presId="urn:microsoft.com/office/officeart/2009/3/layout/StepUpProcess"/>
    <dgm:cxn modelId="{81A85B09-F49D-4E03-B564-00056A1450E1}" type="presParOf" srcId="{91F7AEB2-7A48-4652-8D36-A72A48240A33}" destId="{F3DAB5AE-493C-4D72-8421-1F7B3186FAB5}" srcOrd="2" destOrd="0" presId="urn:microsoft.com/office/officeart/2009/3/layout/StepUpProcess"/>
    <dgm:cxn modelId="{339AE6F4-FA0D-483C-B3CF-4462945469D2}" type="presParOf" srcId="{64C562EE-C2EF-42F3-AD59-F004C1B44BB1}" destId="{770F7335-1EC1-443F-B62E-FB746DA8DAE2}" srcOrd="5" destOrd="0" presId="urn:microsoft.com/office/officeart/2009/3/layout/StepUpProcess"/>
    <dgm:cxn modelId="{6215360F-A648-4331-9384-BA17F62B24CA}" type="presParOf" srcId="{770F7335-1EC1-443F-B62E-FB746DA8DAE2}" destId="{5B9236C7-5DC6-4749-BA61-CF9AAC964C63}" srcOrd="0" destOrd="0" presId="urn:microsoft.com/office/officeart/2009/3/layout/StepUpProcess"/>
    <dgm:cxn modelId="{35EC8F19-DD44-41F4-A9C6-A0CE4758FBDA}" type="presParOf" srcId="{64C562EE-C2EF-42F3-AD59-F004C1B44BB1}" destId="{03EC6F25-9917-478D-975C-9CBD9B40B846}" srcOrd="6" destOrd="0" presId="urn:microsoft.com/office/officeart/2009/3/layout/StepUpProcess"/>
    <dgm:cxn modelId="{711ADAF4-EEE8-4E09-AE7B-848C9EA01696}" type="presParOf" srcId="{03EC6F25-9917-478D-975C-9CBD9B40B846}" destId="{626FC702-0BE9-4A50-AD2F-E8CA746ADA13}" srcOrd="0" destOrd="0" presId="urn:microsoft.com/office/officeart/2009/3/layout/StepUpProcess"/>
    <dgm:cxn modelId="{A67C60C7-6ACA-4B14-B64B-1D6A4544CDE5}" type="presParOf" srcId="{03EC6F25-9917-478D-975C-9CBD9B40B846}" destId="{139D1D93-0A73-43E0-A3FB-D50675B57E51}" srcOrd="1" destOrd="0" presId="urn:microsoft.com/office/officeart/2009/3/layout/StepUpProcess"/>
    <dgm:cxn modelId="{31DF4A0D-374C-46FF-AF6C-3FE2A389E9FE}" type="presParOf" srcId="{03EC6F25-9917-478D-975C-9CBD9B40B846}" destId="{9908F89E-6A64-423E-8EAC-19876395E8AA}" srcOrd="2" destOrd="0" presId="urn:microsoft.com/office/officeart/2009/3/layout/StepUpProcess"/>
    <dgm:cxn modelId="{C48653ED-20FE-4125-9161-8DE9FF07F84E}" type="presParOf" srcId="{64C562EE-C2EF-42F3-AD59-F004C1B44BB1}" destId="{89D4AA23-6374-4004-B621-4091BC553E27}" srcOrd="7" destOrd="0" presId="urn:microsoft.com/office/officeart/2009/3/layout/StepUpProcess"/>
    <dgm:cxn modelId="{B7EE8541-BFA5-4880-893F-E6FA3AB20385}" type="presParOf" srcId="{89D4AA23-6374-4004-B621-4091BC553E27}" destId="{1C4624BD-EC9E-43B1-912D-07D3F6283177}" srcOrd="0" destOrd="0" presId="urn:microsoft.com/office/officeart/2009/3/layout/StepUpProcess"/>
    <dgm:cxn modelId="{79893D93-330B-4CD0-BEBD-0FDBF6BB03AD}" type="presParOf" srcId="{64C562EE-C2EF-42F3-AD59-F004C1B44BB1}" destId="{E6515401-60CD-419C-9BA5-609F41F9153E}" srcOrd="8" destOrd="0" presId="urn:microsoft.com/office/officeart/2009/3/layout/StepUpProcess"/>
    <dgm:cxn modelId="{24469CAC-F79E-4DE9-B252-F577864347F3}" type="presParOf" srcId="{E6515401-60CD-419C-9BA5-609F41F9153E}" destId="{C8FDF4B7-08DD-4A5A-94FA-9F62E31D2E2E}" srcOrd="0" destOrd="0" presId="urn:microsoft.com/office/officeart/2009/3/layout/StepUpProcess"/>
    <dgm:cxn modelId="{E4A81E2B-1D0C-4A71-B2AD-93C4AF671CCE}" type="presParOf" srcId="{E6515401-60CD-419C-9BA5-609F41F9153E}" destId="{7B3537B0-797C-46C2-9143-0FCC848EBA19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1938DC-0BDB-4A44-B68B-2E14B3A0AF04}" type="doc">
      <dgm:prSet loTypeId="urn:microsoft.com/office/officeart/2005/8/layout/equation2" loCatId="relationship" qsTypeId="urn:microsoft.com/office/officeart/2005/8/quickstyle/simple2" qsCatId="simple" csTypeId="urn:microsoft.com/office/officeart/2005/8/colors/accent1_2" csCatId="accent1" phldr="1"/>
      <dgm:spPr/>
    </dgm:pt>
    <dgm:pt modelId="{B2065CF2-3F07-40D3-AAE6-8FFD46327C0A}">
      <dgm:prSet phldrT="[Текст]" custT="1"/>
      <dgm:spPr>
        <a:xfrm>
          <a:off x="1211685" y="1667"/>
          <a:ext cx="1307061" cy="1307061"/>
        </a:xfrm>
        <a:solidFill>
          <a:srgbClr val="009999"/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ru-RU" sz="26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0,0%</a:t>
          </a:r>
        </a:p>
      </dgm:t>
    </dgm:pt>
    <dgm:pt modelId="{FE6DCF65-425E-420E-92F2-8A9F44228F3A}" type="parTrans" cxnId="{FC4B6FA2-007E-4ECF-9E5A-B6553547D81A}">
      <dgm:prSet/>
      <dgm:spPr/>
      <dgm:t>
        <a:bodyPr/>
        <a:lstStyle/>
        <a:p>
          <a:endParaRPr lang="ru-RU"/>
        </a:p>
      </dgm:t>
    </dgm:pt>
    <dgm:pt modelId="{1E41A22D-E400-4F0E-9A0E-86A6CB201AA0}" type="sibTrans" cxnId="{FC4B6FA2-007E-4ECF-9E5A-B6553547D81A}">
      <dgm:prSet/>
      <dgm:spPr>
        <a:xfrm>
          <a:off x="1486168" y="1414862"/>
          <a:ext cx="758095" cy="758095"/>
        </a:xfr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ru-RU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52BB521B-DC31-49FA-8329-3B7E2EF1E3CA}">
      <dgm:prSet phldrT="[Текст]" custT="1"/>
      <dgm:spPr>
        <a:xfrm>
          <a:off x="1211685" y="2279091"/>
          <a:ext cx="1307061" cy="1307061"/>
        </a:xfrm>
        <a:solidFill>
          <a:srgbClr val="009999"/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ru-RU" sz="26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0,0%</a:t>
          </a:r>
        </a:p>
      </dgm:t>
    </dgm:pt>
    <dgm:pt modelId="{D7CF8820-3849-48ED-9605-642BEFD04DFE}" type="parTrans" cxnId="{A2DE64CA-DD50-4745-AB4E-D1673FCC7134}">
      <dgm:prSet/>
      <dgm:spPr/>
      <dgm:t>
        <a:bodyPr/>
        <a:lstStyle/>
        <a:p>
          <a:endParaRPr lang="ru-RU"/>
        </a:p>
      </dgm:t>
    </dgm:pt>
    <dgm:pt modelId="{A22105F8-BC49-45E1-B3D8-4FDC5360BB67}" type="sibTrans" cxnId="{A2DE64CA-DD50-4745-AB4E-D1673FCC7134}">
      <dgm:prSet/>
      <dgm:spPr>
        <a:xfrm>
          <a:off x="2714806" y="1550796"/>
          <a:ext cx="415645" cy="486226"/>
        </a:xfr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ru-RU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FCD4ECC1-DA98-4E29-9B09-BFD0ADF08B3C}">
      <dgm:prSet phldrT="[Текст]"/>
      <dgm:spPr>
        <a:xfrm>
          <a:off x="3302983" y="486848"/>
          <a:ext cx="2614122" cy="2614122"/>
        </a:xfrm>
        <a:solidFill>
          <a:srgbClr val="009999"/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ru-RU" b="1" baseline="0" dirty="0">
              <a:solidFill>
                <a:srgbClr val="C00000"/>
              </a:solidFill>
              <a:latin typeface="Calibri"/>
              <a:ea typeface="+mn-ea"/>
              <a:cs typeface="+mn-cs"/>
            </a:rPr>
            <a:t>0,0</a:t>
          </a:r>
          <a:r>
            <a:rPr lang="ru-RU" b="1" dirty="0">
              <a:solidFill>
                <a:srgbClr val="C00000"/>
              </a:solidFill>
              <a:latin typeface="Calibri"/>
              <a:ea typeface="+mn-ea"/>
              <a:cs typeface="+mn-cs"/>
            </a:rPr>
            <a:t>%</a:t>
          </a:r>
        </a:p>
      </dgm:t>
    </dgm:pt>
    <dgm:pt modelId="{F9C11CE1-1029-41BB-8482-7C68505F7B71}" type="parTrans" cxnId="{49B35A39-FC0B-43E2-B798-851FA7CCFB98}">
      <dgm:prSet/>
      <dgm:spPr/>
      <dgm:t>
        <a:bodyPr/>
        <a:lstStyle/>
        <a:p>
          <a:endParaRPr lang="ru-RU"/>
        </a:p>
      </dgm:t>
    </dgm:pt>
    <dgm:pt modelId="{8B8CB561-EE31-47F0-BED0-308A0EE07A46}" type="sibTrans" cxnId="{49B35A39-FC0B-43E2-B798-851FA7CCFB98}">
      <dgm:prSet/>
      <dgm:spPr/>
      <dgm:t>
        <a:bodyPr/>
        <a:lstStyle/>
        <a:p>
          <a:endParaRPr lang="ru-RU"/>
        </a:p>
      </dgm:t>
    </dgm:pt>
    <dgm:pt modelId="{2EF07C5D-28B3-4FFF-92D8-D33E1742E07D}" type="pres">
      <dgm:prSet presAssocID="{2F1938DC-0BDB-4A44-B68B-2E14B3A0AF04}" presName="Name0" presStyleCnt="0">
        <dgm:presLayoutVars>
          <dgm:dir/>
          <dgm:resizeHandles val="exact"/>
        </dgm:presLayoutVars>
      </dgm:prSet>
      <dgm:spPr/>
    </dgm:pt>
    <dgm:pt modelId="{34061D00-0259-4524-B533-B982F82228D4}" type="pres">
      <dgm:prSet presAssocID="{2F1938DC-0BDB-4A44-B68B-2E14B3A0AF04}" presName="vNodes" presStyleCnt="0"/>
      <dgm:spPr/>
    </dgm:pt>
    <dgm:pt modelId="{3589519B-01C1-47A3-BEC0-2FFC2A70E7FA}" type="pres">
      <dgm:prSet presAssocID="{B2065CF2-3F07-40D3-AAE6-8FFD46327C0A}" presName="node" presStyleLbl="node1" presStyleIdx="0" presStyleCnt="3" custScaleX="127227" custScaleY="12432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C4F9A633-597F-46BD-BD6D-88067260EBDE}" type="pres">
      <dgm:prSet presAssocID="{1E41A22D-E400-4F0E-9A0E-86A6CB201AA0}" presName="spacerT" presStyleCnt="0"/>
      <dgm:spPr/>
    </dgm:pt>
    <dgm:pt modelId="{0DA22712-737D-498E-AC97-6A9DEFAA6221}" type="pres">
      <dgm:prSet presAssocID="{1E41A22D-E400-4F0E-9A0E-86A6CB201AA0}" presName="sibTrans" presStyleLbl="sibTrans2D1" presStyleIdx="0" presStyleCnt="2"/>
      <dgm:spPr>
        <a:prstGeom prst="mathPlus">
          <a:avLst/>
        </a:prstGeom>
      </dgm:spPr>
      <dgm:t>
        <a:bodyPr/>
        <a:lstStyle/>
        <a:p>
          <a:endParaRPr lang="ru-RU"/>
        </a:p>
      </dgm:t>
    </dgm:pt>
    <dgm:pt modelId="{B773A1DD-171C-496F-9437-F6EF4C0BDFE7}" type="pres">
      <dgm:prSet presAssocID="{1E41A22D-E400-4F0E-9A0E-86A6CB201AA0}" presName="spacerB" presStyleCnt="0"/>
      <dgm:spPr/>
    </dgm:pt>
    <dgm:pt modelId="{BC90B75A-1161-4556-BEE3-555B91F0E2CB}" type="pres">
      <dgm:prSet presAssocID="{52BB521B-DC31-49FA-8329-3B7E2EF1E3CA}" presName="node" presStyleLbl="node1" presStyleIdx="1" presStyleCnt="3" custScaleX="134993" custScaleY="12281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D35DC3C9-CCD5-4076-9A25-6546343CA20D}" type="pres">
      <dgm:prSet presAssocID="{2F1938DC-0BDB-4A44-B68B-2E14B3A0AF04}" presName="sibTransLast" presStyleLbl="sibTrans2D1" presStyleIdx="1" presStyleCnt="2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37A596A6-9FD8-4228-9197-ADDC496F0AF5}" type="pres">
      <dgm:prSet presAssocID="{2F1938DC-0BDB-4A44-B68B-2E14B3A0AF04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652A3D05-F5CD-4A36-A47B-4F982A614C62}" type="pres">
      <dgm:prSet presAssocID="{2F1938DC-0BDB-4A44-B68B-2E14B3A0AF04}" presName="lastNode" presStyleLbl="node1" presStyleIdx="2" presStyleCnt="3" custScaleX="73935" custScaleY="73441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</dgm:ptLst>
  <dgm:cxnLst>
    <dgm:cxn modelId="{AA3FC5AE-0019-4CC4-8A43-180366D8A256}" type="presOf" srcId="{1E41A22D-E400-4F0E-9A0E-86A6CB201AA0}" destId="{0DA22712-737D-498E-AC97-6A9DEFAA6221}" srcOrd="0" destOrd="0" presId="urn:microsoft.com/office/officeart/2005/8/layout/equation2"/>
    <dgm:cxn modelId="{49B35A39-FC0B-43E2-B798-851FA7CCFB98}" srcId="{2F1938DC-0BDB-4A44-B68B-2E14B3A0AF04}" destId="{FCD4ECC1-DA98-4E29-9B09-BFD0ADF08B3C}" srcOrd="2" destOrd="0" parTransId="{F9C11CE1-1029-41BB-8482-7C68505F7B71}" sibTransId="{8B8CB561-EE31-47F0-BED0-308A0EE07A46}"/>
    <dgm:cxn modelId="{C19A6A29-6049-4615-837B-835C7CD9C157}" type="presOf" srcId="{A22105F8-BC49-45E1-B3D8-4FDC5360BB67}" destId="{37A596A6-9FD8-4228-9197-ADDC496F0AF5}" srcOrd="1" destOrd="0" presId="urn:microsoft.com/office/officeart/2005/8/layout/equation2"/>
    <dgm:cxn modelId="{F8D86308-5DEF-4E31-830A-214EA3F049B0}" type="presOf" srcId="{2F1938DC-0BDB-4A44-B68B-2E14B3A0AF04}" destId="{2EF07C5D-28B3-4FFF-92D8-D33E1742E07D}" srcOrd="0" destOrd="0" presId="urn:microsoft.com/office/officeart/2005/8/layout/equation2"/>
    <dgm:cxn modelId="{A2DE64CA-DD50-4745-AB4E-D1673FCC7134}" srcId="{2F1938DC-0BDB-4A44-B68B-2E14B3A0AF04}" destId="{52BB521B-DC31-49FA-8329-3B7E2EF1E3CA}" srcOrd="1" destOrd="0" parTransId="{D7CF8820-3849-48ED-9605-642BEFD04DFE}" sibTransId="{A22105F8-BC49-45E1-B3D8-4FDC5360BB67}"/>
    <dgm:cxn modelId="{91BD98B0-73E7-43B8-A70C-00F9624D19F7}" type="presOf" srcId="{B2065CF2-3F07-40D3-AAE6-8FFD46327C0A}" destId="{3589519B-01C1-47A3-BEC0-2FFC2A70E7FA}" srcOrd="0" destOrd="0" presId="urn:microsoft.com/office/officeart/2005/8/layout/equation2"/>
    <dgm:cxn modelId="{C5052670-0A6C-4646-95A3-4C0108279D85}" type="presOf" srcId="{A22105F8-BC49-45E1-B3D8-4FDC5360BB67}" destId="{D35DC3C9-CCD5-4076-9A25-6546343CA20D}" srcOrd="0" destOrd="0" presId="urn:microsoft.com/office/officeart/2005/8/layout/equation2"/>
    <dgm:cxn modelId="{194933A9-C30A-4A0F-ADA2-8AD06D922021}" type="presOf" srcId="{FCD4ECC1-DA98-4E29-9B09-BFD0ADF08B3C}" destId="{652A3D05-F5CD-4A36-A47B-4F982A614C62}" srcOrd="0" destOrd="0" presId="urn:microsoft.com/office/officeart/2005/8/layout/equation2"/>
    <dgm:cxn modelId="{FC4B6FA2-007E-4ECF-9E5A-B6553547D81A}" srcId="{2F1938DC-0BDB-4A44-B68B-2E14B3A0AF04}" destId="{B2065CF2-3F07-40D3-AAE6-8FFD46327C0A}" srcOrd="0" destOrd="0" parTransId="{FE6DCF65-425E-420E-92F2-8A9F44228F3A}" sibTransId="{1E41A22D-E400-4F0E-9A0E-86A6CB201AA0}"/>
    <dgm:cxn modelId="{8A258E78-8678-4920-AF20-FCB6D3DA80F8}" type="presOf" srcId="{52BB521B-DC31-49FA-8329-3B7E2EF1E3CA}" destId="{BC90B75A-1161-4556-BEE3-555B91F0E2CB}" srcOrd="0" destOrd="0" presId="urn:microsoft.com/office/officeart/2005/8/layout/equation2"/>
    <dgm:cxn modelId="{F0718765-E53E-4427-BD20-6CC539A3D5E1}" type="presParOf" srcId="{2EF07C5D-28B3-4FFF-92D8-D33E1742E07D}" destId="{34061D00-0259-4524-B533-B982F82228D4}" srcOrd="0" destOrd="0" presId="urn:microsoft.com/office/officeart/2005/8/layout/equation2"/>
    <dgm:cxn modelId="{BDE8DECE-1EF1-44FF-953B-50B5AFFEA5F8}" type="presParOf" srcId="{34061D00-0259-4524-B533-B982F82228D4}" destId="{3589519B-01C1-47A3-BEC0-2FFC2A70E7FA}" srcOrd="0" destOrd="0" presId="urn:microsoft.com/office/officeart/2005/8/layout/equation2"/>
    <dgm:cxn modelId="{719EB72E-F76B-46F1-B246-76A6AD11A9B5}" type="presParOf" srcId="{34061D00-0259-4524-B533-B982F82228D4}" destId="{C4F9A633-597F-46BD-BD6D-88067260EBDE}" srcOrd="1" destOrd="0" presId="urn:microsoft.com/office/officeart/2005/8/layout/equation2"/>
    <dgm:cxn modelId="{F8513BD2-47C2-444D-B605-4ABE1B939F14}" type="presParOf" srcId="{34061D00-0259-4524-B533-B982F82228D4}" destId="{0DA22712-737D-498E-AC97-6A9DEFAA6221}" srcOrd="2" destOrd="0" presId="urn:microsoft.com/office/officeart/2005/8/layout/equation2"/>
    <dgm:cxn modelId="{4332D4E7-8BB8-4C9B-8A29-4C1690079D27}" type="presParOf" srcId="{34061D00-0259-4524-B533-B982F82228D4}" destId="{B773A1DD-171C-496F-9437-F6EF4C0BDFE7}" srcOrd="3" destOrd="0" presId="urn:microsoft.com/office/officeart/2005/8/layout/equation2"/>
    <dgm:cxn modelId="{6AEDCE7A-46E7-4E89-A105-1F60184C5289}" type="presParOf" srcId="{34061D00-0259-4524-B533-B982F82228D4}" destId="{BC90B75A-1161-4556-BEE3-555B91F0E2CB}" srcOrd="4" destOrd="0" presId="urn:microsoft.com/office/officeart/2005/8/layout/equation2"/>
    <dgm:cxn modelId="{1DFB0D2E-58D9-40BA-ADEB-C765583D16CC}" type="presParOf" srcId="{2EF07C5D-28B3-4FFF-92D8-D33E1742E07D}" destId="{D35DC3C9-CCD5-4076-9A25-6546343CA20D}" srcOrd="1" destOrd="0" presId="urn:microsoft.com/office/officeart/2005/8/layout/equation2"/>
    <dgm:cxn modelId="{4576A7DB-0C0D-4327-91C0-30632AC514AB}" type="presParOf" srcId="{D35DC3C9-CCD5-4076-9A25-6546343CA20D}" destId="{37A596A6-9FD8-4228-9197-ADDC496F0AF5}" srcOrd="0" destOrd="0" presId="urn:microsoft.com/office/officeart/2005/8/layout/equation2"/>
    <dgm:cxn modelId="{4EAEBB4C-11C6-49B6-A17E-F3D2F150068C}" type="presParOf" srcId="{2EF07C5D-28B3-4FFF-92D8-D33E1742E07D}" destId="{652A3D05-F5CD-4A36-A47B-4F982A614C62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1938DC-0BDB-4A44-B68B-2E14B3A0AF04}" type="doc">
      <dgm:prSet loTypeId="urn:microsoft.com/office/officeart/2005/8/layout/equation2" loCatId="relationship" qsTypeId="urn:microsoft.com/office/officeart/2005/8/quickstyle/simple2" qsCatId="simple" csTypeId="urn:microsoft.com/office/officeart/2005/8/colors/accent1_2" csCatId="accent1" phldr="1"/>
      <dgm:spPr/>
    </dgm:pt>
    <dgm:pt modelId="{B2065CF2-3F07-40D3-AAE6-8FFD46327C0A}">
      <dgm:prSet phldrT="[Текст]" custT="1"/>
      <dgm:spPr>
        <a:xfrm>
          <a:off x="1211685" y="1667"/>
          <a:ext cx="1307061" cy="1307061"/>
        </a:xfrm>
        <a:solidFill>
          <a:srgbClr val="009999"/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ru-RU" sz="26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11,7%</a:t>
          </a:r>
        </a:p>
      </dgm:t>
    </dgm:pt>
    <dgm:pt modelId="{FE6DCF65-425E-420E-92F2-8A9F44228F3A}" type="parTrans" cxnId="{FC4B6FA2-007E-4ECF-9E5A-B6553547D81A}">
      <dgm:prSet/>
      <dgm:spPr/>
      <dgm:t>
        <a:bodyPr/>
        <a:lstStyle/>
        <a:p>
          <a:endParaRPr lang="ru-RU"/>
        </a:p>
      </dgm:t>
    </dgm:pt>
    <dgm:pt modelId="{1E41A22D-E400-4F0E-9A0E-86A6CB201AA0}" type="sibTrans" cxnId="{FC4B6FA2-007E-4ECF-9E5A-B6553547D81A}">
      <dgm:prSet/>
      <dgm:spPr>
        <a:xfrm>
          <a:off x="1486168" y="1414862"/>
          <a:ext cx="758095" cy="758095"/>
        </a:xfr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ru-RU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52BB521B-DC31-49FA-8329-3B7E2EF1E3CA}">
      <dgm:prSet phldrT="[Текст]" custT="1"/>
      <dgm:spPr>
        <a:xfrm>
          <a:off x="1211685" y="2279091"/>
          <a:ext cx="1307061" cy="1307061"/>
        </a:xfrm>
        <a:solidFill>
          <a:srgbClr val="009999"/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ru-RU" sz="26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2,1%</a:t>
          </a:r>
        </a:p>
      </dgm:t>
    </dgm:pt>
    <dgm:pt modelId="{D7CF8820-3849-48ED-9605-642BEFD04DFE}" type="parTrans" cxnId="{A2DE64CA-DD50-4745-AB4E-D1673FCC7134}">
      <dgm:prSet/>
      <dgm:spPr/>
      <dgm:t>
        <a:bodyPr/>
        <a:lstStyle/>
        <a:p>
          <a:endParaRPr lang="ru-RU"/>
        </a:p>
      </dgm:t>
    </dgm:pt>
    <dgm:pt modelId="{A22105F8-BC49-45E1-B3D8-4FDC5360BB67}" type="sibTrans" cxnId="{A2DE64CA-DD50-4745-AB4E-D1673FCC7134}">
      <dgm:prSet/>
      <dgm:spPr>
        <a:xfrm>
          <a:off x="2714806" y="1550796"/>
          <a:ext cx="415645" cy="486226"/>
        </a:xfr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ru-RU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FCD4ECC1-DA98-4E29-9B09-BFD0ADF08B3C}">
      <dgm:prSet phldrT="[Текст]" custT="1"/>
      <dgm:spPr>
        <a:xfrm>
          <a:off x="3302983" y="486848"/>
          <a:ext cx="2614122" cy="2614122"/>
        </a:xfrm>
        <a:solidFill>
          <a:srgbClr val="009999"/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ru-RU" sz="3300" b="1" baseline="0" dirty="0">
              <a:solidFill>
                <a:srgbClr val="C00000"/>
              </a:solidFill>
              <a:latin typeface="Calibri"/>
              <a:ea typeface="+mn-ea"/>
              <a:cs typeface="+mn-cs"/>
            </a:rPr>
            <a:t>13,8%</a:t>
          </a:r>
        </a:p>
      </dgm:t>
    </dgm:pt>
    <dgm:pt modelId="{F9C11CE1-1029-41BB-8482-7C68505F7B71}" type="parTrans" cxnId="{49B35A39-FC0B-43E2-B798-851FA7CCFB98}">
      <dgm:prSet/>
      <dgm:spPr/>
      <dgm:t>
        <a:bodyPr/>
        <a:lstStyle/>
        <a:p>
          <a:endParaRPr lang="ru-RU"/>
        </a:p>
      </dgm:t>
    </dgm:pt>
    <dgm:pt modelId="{8B8CB561-EE31-47F0-BED0-308A0EE07A46}" type="sibTrans" cxnId="{49B35A39-FC0B-43E2-B798-851FA7CCFB98}">
      <dgm:prSet/>
      <dgm:spPr/>
      <dgm:t>
        <a:bodyPr/>
        <a:lstStyle/>
        <a:p>
          <a:endParaRPr lang="ru-RU"/>
        </a:p>
      </dgm:t>
    </dgm:pt>
    <dgm:pt modelId="{2EF07C5D-28B3-4FFF-92D8-D33E1742E07D}" type="pres">
      <dgm:prSet presAssocID="{2F1938DC-0BDB-4A44-B68B-2E14B3A0AF04}" presName="Name0" presStyleCnt="0">
        <dgm:presLayoutVars>
          <dgm:dir/>
          <dgm:resizeHandles val="exact"/>
        </dgm:presLayoutVars>
      </dgm:prSet>
      <dgm:spPr/>
    </dgm:pt>
    <dgm:pt modelId="{34061D00-0259-4524-B533-B982F82228D4}" type="pres">
      <dgm:prSet presAssocID="{2F1938DC-0BDB-4A44-B68B-2E14B3A0AF04}" presName="vNodes" presStyleCnt="0"/>
      <dgm:spPr/>
    </dgm:pt>
    <dgm:pt modelId="{3589519B-01C1-47A3-BEC0-2FFC2A70E7FA}" type="pres">
      <dgm:prSet presAssocID="{B2065CF2-3F07-40D3-AAE6-8FFD46327C0A}" presName="node" presStyleLbl="node1" presStyleIdx="0" presStyleCnt="3" custScaleX="218074" custScaleY="200564" custLinFactY="-1601" custLinFactNeighborX="-50" custLinFactNeighborY="-100000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C4F9A633-597F-46BD-BD6D-88067260EBDE}" type="pres">
      <dgm:prSet presAssocID="{1E41A22D-E400-4F0E-9A0E-86A6CB201AA0}" presName="spacerT" presStyleCnt="0"/>
      <dgm:spPr/>
    </dgm:pt>
    <dgm:pt modelId="{0DA22712-737D-498E-AC97-6A9DEFAA6221}" type="pres">
      <dgm:prSet presAssocID="{1E41A22D-E400-4F0E-9A0E-86A6CB201AA0}" presName="sibTrans" presStyleLbl="sibTrans2D1" presStyleIdx="0" presStyleCnt="2"/>
      <dgm:spPr>
        <a:prstGeom prst="mathPlus">
          <a:avLst/>
        </a:prstGeom>
      </dgm:spPr>
      <dgm:t>
        <a:bodyPr/>
        <a:lstStyle/>
        <a:p>
          <a:endParaRPr lang="ru-RU"/>
        </a:p>
      </dgm:t>
    </dgm:pt>
    <dgm:pt modelId="{B773A1DD-171C-496F-9437-F6EF4C0BDFE7}" type="pres">
      <dgm:prSet presAssocID="{1E41A22D-E400-4F0E-9A0E-86A6CB201AA0}" presName="spacerB" presStyleCnt="0"/>
      <dgm:spPr/>
    </dgm:pt>
    <dgm:pt modelId="{BC90B75A-1161-4556-BEE3-555B91F0E2CB}" type="pres">
      <dgm:prSet presAssocID="{52BB521B-DC31-49FA-8329-3B7E2EF1E3CA}" presName="node" presStyleLbl="node1" presStyleIdx="1" presStyleCnt="3" custScaleX="220437" custScaleY="212977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D35DC3C9-CCD5-4076-9A25-6546343CA20D}" type="pres">
      <dgm:prSet presAssocID="{2F1938DC-0BDB-4A44-B68B-2E14B3A0AF04}" presName="sibTransLast" presStyleLbl="sibTrans2D1" presStyleIdx="1" presStyleCnt="2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37A596A6-9FD8-4228-9197-ADDC496F0AF5}" type="pres">
      <dgm:prSet presAssocID="{2F1938DC-0BDB-4A44-B68B-2E14B3A0AF04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652A3D05-F5CD-4A36-A47B-4F982A614C62}" type="pres">
      <dgm:prSet presAssocID="{2F1938DC-0BDB-4A44-B68B-2E14B3A0AF04}" presName="lastNode" presStyleLbl="node1" presStyleIdx="2" presStyleCnt="3" custScaleX="137507" custScaleY="129272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</dgm:ptLst>
  <dgm:cxnLst>
    <dgm:cxn modelId="{49B35A39-FC0B-43E2-B798-851FA7CCFB98}" srcId="{2F1938DC-0BDB-4A44-B68B-2E14B3A0AF04}" destId="{FCD4ECC1-DA98-4E29-9B09-BFD0ADF08B3C}" srcOrd="2" destOrd="0" parTransId="{F9C11CE1-1029-41BB-8482-7C68505F7B71}" sibTransId="{8B8CB561-EE31-47F0-BED0-308A0EE07A46}"/>
    <dgm:cxn modelId="{91633A6D-5922-4794-9DA4-12A63113AA35}" type="presOf" srcId="{B2065CF2-3F07-40D3-AAE6-8FFD46327C0A}" destId="{3589519B-01C1-47A3-BEC0-2FFC2A70E7FA}" srcOrd="0" destOrd="0" presId="urn:microsoft.com/office/officeart/2005/8/layout/equation2"/>
    <dgm:cxn modelId="{71B8CADA-32C5-425B-940D-A7D032041D2D}" type="presOf" srcId="{FCD4ECC1-DA98-4E29-9B09-BFD0ADF08B3C}" destId="{652A3D05-F5CD-4A36-A47B-4F982A614C62}" srcOrd="0" destOrd="0" presId="urn:microsoft.com/office/officeart/2005/8/layout/equation2"/>
    <dgm:cxn modelId="{15A57B4F-FB73-4776-B8B2-B8E34F413D53}" type="presOf" srcId="{A22105F8-BC49-45E1-B3D8-4FDC5360BB67}" destId="{37A596A6-9FD8-4228-9197-ADDC496F0AF5}" srcOrd="1" destOrd="0" presId="urn:microsoft.com/office/officeart/2005/8/layout/equation2"/>
    <dgm:cxn modelId="{54965D07-0F26-41B7-A450-797EF54F7EB7}" type="presOf" srcId="{52BB521B-DC31-49FA-8329-3B7E2EF1E3CA}" destId="{BC90B75A-1161-4556-BEE3-555B91F0E2CB}" srcOrd="0" destOrd="0" presId="urn:microsoft.com/office/officeart/2005/8/layout/equation2"/>
    <dgm:cxn modelId="{E52FAB2B-5FCF-40AE-9DDD-031E00F16CF5}" type="presOf" srcId="{1E41A22D-E400-4F0E-9A0E-86A6CB201AA0}" destId="{0DA22712-737D-498E-AC97-6A9DEFAA6221}" srcOrd="0" destOrd="0" presId="urn:microsoft.com/office/officeart/2005/8/layout/equation2"/>
    <dgm:cxn modelId="{B64DC2B5-A1F9-45DB-90A8-1D4E576248AC}" type="presOf" srcId="{2F1938DC-0BDB-4A44-B68B-2E14B3A0AF04}" destId="{2EF07C5D-28B3-4FFF-92D8-D33E1742E07D}" srcOrd="0" destOrd="0" presId="urn:microsoft.com/office/officeart/2005/8/layout/equation2"/>
    <dgm:cxn modelId="{A2DE64CA-DD50-4745-AB4E-D1673FCC7134}" srcId="{2F1938DC-0BDB-4A44-B68B-2E14B3A0AF04}" destId="{52BB521B-DC31-49FA-8329-3B7E2EF1E3CA}" srcOrd="1" destOrd="0" parTransId="{D7CF8820-3849-48ED-9605-642BEFD04DFE}" sibTransId="{A22105F8-BC49-45E1-B3D8-4FDC5360BB67}"/>
    <dgm:cxn modelId="{23A5A433-5661-41E9-A83F-3D159DE87153}" type="presOf" srcId="{A22105F8-BC49-45E1-B3D8-4FDC5360BB67}" destId="{D35DC3C9-CCD5-4076-9A25-6546343CA20D}" srcOrd="0" destOrd="0" presId="urn:microsoft.com/office/officeart/2005/8/layout/equation2"/>
    <dgm:cxn modelId="{FC4B6FA2-007E-4ECF-9E5A-B6553547D81A}" srcId="{2F1938DC-0BDB-4A44-B68B-2E14B3A0AF04}" destId="{B2065CF2-3F07-40D3-AAE6-8FFD46327C0A}" srcOrd="0" destOrd="0" parTransId="{FE6DCF65-425E-420E-92F2-8A9F44228F3A}" sibTransId="{1E41A22D-E400-4F0E-9A0E-86A6CB201AA0}"/>
    <dgm:cxn modelId="{86A7BE83-270A-4308-87B8-7F14FE7AA924}" type="presParOf" srcId="{2EF07C5D-28B3-4FFF-92D8-D33E1742E07D}" destId="{34061D00-0259-4524-B533-B982F82228D4}" srcOrd="0" destOrd="0" presId="urn:microsoft.com/office/officeart/2005/8/layout/equation2"/>
    <dgm:cxn modelId="{D0F647E3-9453-4F34-98A9-25CCC51C6DBA}" type="presParOf" srcId="{34061D00-0259-4524-B533-B982F82228D4}" destId="{3589519B-01C1-47A3-BEC0-2FFC2A70E7FA}" srcOrd="0" destOrd="0" presId="urn:microsoft.com/office/officeart/2005/8/layout/equation2"/>
    <dgm:cxn modelId="{982DE2D4-2949-4E98-B4B4-3CB63B458DD2}" type="presParOf" srcId="{34061D00-0259-4524-B533-B982F82228D4}" destId="{C4F9A633-597F-46BD-BD6D-88067260EBDE}" srcOrd="1" destOrd="0" presId="urn:microsoft.com/office/officeart/2005/8/layout/equation2"/>
    <dgm:cxn modelId="{CEE7D329-B2E8-4A08-9E03-6E038F3E1773}" type="presParOf" srcId="{34061D00-0259-4524-B533-B982F82228D4}" destId="{0DA22712-737D-498E-AC97-6A9DEFAA6221}" srcOrd="2" destOrd="0" presId="urn:microsoft.com/office/officeart/2005/8/layout/equation2"/>
    <dgm:cxn modelId="{FC17924A-10AA-413F-B71D-482BF40435D0}" type="presParOf" srcId="{34061D00-0259-4524-B533-B982F82228D4}" destId="{B773A1DD-171C-496F-9437-F6EF4C0BDFE7}" srcOrd="3" destOrd="0" presId="urn:microsoft.com/office/officeart/2005/8/layout/equation2"/>
    <dgm:cxn modelId="{6D40CFD2-3861-4405-9B42-55519FE0C697}" type="presParOf" srcId="{34061D00-0259-4524-B533-B982F82228D4}" destId="{BC90B75A-1161-4556-BEE3-555B91F0E2CB}" srcOrd="4" destOrd="0" presId="urn:microsoft.com/office/officeart/2005/8/layout/equation2"/>
    <dgm:cxn modelId="{F28704F0-6C67-4075-9935-C5A967FF9D4D}" type="presParOf" srcId="{2EF07C5D-28B3-4FFF-92D8-D33E1742E07D}" destId="{D35DC3C9-CCD5-4076-9A25-6546343CA20D}" srcOrd="1" destOrd="0" presId="urn:microsoft.com/office/officeart/2005/8/layout/equation2"/>
    <dgm:cxn modelId="{A597A95D-AC16-4292-BEDA-6A496148BAF6}" type="presParOf" srcId="{D35DC3C9-CCD5-4076-9A25-6546343CA20D}" destId="{37A596A6-9FD8-4228-9197-ADDC496F0AF5}" srcOrd="0" destOrd="0" presId="urn:microsoft.com/office/officeart/2005/8/layout/equation2"/>
    <dgm:cxn modelId="{C56AC96E-D5CB-42D6-86E6-95F18A39535A}" type="presParOf" srcId="{2EF07C5D-28B3-4FFF-92D8-D33E1742E07D}" destId="{652A3D05-F5CD-4A36-A47B-4F982A614C62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43358F-DA3F-4EB2-B1B5-DC6A4D51CE40}">
      <dsp:nvSpPr>
        <dsp:cNvPr id="0" name=""/>
        <dsp:cNvSpPr/>
      </dsp:nvSpPr>
      <dsp:spPr>
        <a:xfrm rot="5400000">
          <a:off x="331958" y="1638223"/>
          <a:ext cx="991024" cy="164904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B3A259-5EFC-4D26-AC6A-2546889CABB9}">
      <dsp:nvSpPr>
        <dsp:cNvPr id="0" name=""/>
        <dsp:cNvSpPr/>
      </dsp:nvSpPr>
      <dsp:spPr>
        <a:xfrm>
          <a:off x="166531" y="2130931"/>
          <a:ext cx="1488765" cy="1304990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</a:rPr>
            <a:t>420</a:t>
          </a:r>
          <a:r>
            <a:rPr lang="ru-RU" sz="1800" kern="12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rPr>
            <a:t> организаций</a:t>
          </a:r>
          <a:endParaRPr lang="ru-RU" sz="1800" kern="1200" dirty="0"/>
        </a:p>
      </dsp:txBody>
      <dsp:txXfrm>
        <a:off x="166531" y="2130931"/>
        <a:ext cx="1488765" cy="1304990"/>
      </dsp:txXfrm>
    </dsp:sp>
    <dsp:sp modelId="{A4F9F22F-CF89-4CB3-95A0-73070E1D7A22}">
      <dsp:nvSpPr>
        <dsp:cNvPr id="0" name=""/>
        <dsp:cNvSpPr/>
      </dsp:nvSpPr>
      <dsp:spPr>
        <a:xfrm>
          <a:off x="1374397" y="1516818"/>
          <a:ext cx="280899" cy="280899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F36315-3924-4ED1-A10D-DF80A1FB9413}">
      <dsp:nvSpPr>
        <dsp:cNvPr id="0" name=""/>
        <dsp:cNvSpPr/>
      </dsp:nvSpPr>
      <dsp:spPr>
        <a:xfrm rot="5400000">
          <a:off x="2154497" y="1187233"/>
          <a:ext cx="991024" cy="164904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1C8C98-FD66-4C9F-B4C9-474926289110}">
      <dsp:nvSpPr>
        <dsp:cNvPr id="0" name=""/>
        <dsp:cNvSpPr/>
      </dsp:nvSpPr>
      <dsp:spPr>
        <a:xfrm>
          <a:off x="1989070" y="1679942"/>
          <a:ext cx="1488765" cy="1304990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подано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472</a:t>
          </a:r>
          <a:r>
            <a:rPr lang="ru-RU" sz="1800" b="1" kern="1200" dirty="0">
              <a:solidFill>
                <a:srgbClr val="C00000"/>
              </a:solidFill>
            </a:rPr>
            <a:t> </a:t>
          </a:r>
          <a:r>
            <a:rPr lang="ru-RU" sz="1800" kern="1200" dirty="0"/>
            <a:t>тарифных заявки</a:t>
          </a:r>
        </a:p>
      </dsp:txBody>
      <dsp:txXfrm>
        <a:off x="1989070" y="1679942"/>
        <a:ext cx="1488765" cy="1304990"/>
      </dsp:txXfrm>
    </dsp:sp>
    <dsp:sp modelId="{D59A30C9-29AA-4433-A361-9E2EE2EF4F44}">
      <dsp:nvSpPr>
        <dsp:cNvPr id="0" name=""/>
        <dsp:cNvSpPr/>
      </dsp:nvSpPr>
      <dsp:spPr>
        <a:xfrm>
          <a:off x="3196937" y="1065829"/>
          <a:ext cx="280899" cy="280899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DB3797-CC61-45E9-8580-C004022EC325}">
      <dsp:nvSpPr>
        <dsp:cNvPr id="0" name=""/>
        <dsp:cNvSpPr/>
      </dsp:nvSpPr>
      <dsp:spPr>
        <a:xfrm rot="5400000">
          <a:off x="3977037" y="736244"/>
          <a:ext cx="991024" cy="164904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28BE68-4847-446A-9FC9-D5C936606401}">
      <dsp:nvSpPr>
        <dsp:cNvPr id="0" name=""/>
        <dsp:cNvSpPr/>
      </dsp:nvSpPr>
      <dsp:spPr>
        <a:xfrm>
          <a:off x="3811610" y="1228953"/>
          <a:ext cx="1488765" cy="1304990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проведено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56</a:t>
          </a:r>
          <a:r>
            <a:rPr lang="ru-RU" sz="18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kern="1200" dirty="0"/>
            <a:t>заседаний Правления</a:t>
          </a:r>
        </a:p>
      </dsp:txBody>
      <dsp:txXfrm>
        <a:off x="3811610" y="1228953"/>
        <a:ext cx="1488765" cy="1304990"/>
      </dsp:txXfrm>
    </dsp:sp>
    <dsp:sp modelId="{F3DAB5AE-493C-4D72-8421-1F7B3186FAB5}">
      <dsp:nvSpPr>
        <dsp:cNvPr id="0" name=""/>
        <dsp:cNvSpPr/>
      </dsp:nvSpPr>
      <dsp:spPr>
        <a:xfrm>
          <a:off x="5019476" y="614840"/>
          <a:ext cx="280899" cy="280899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6FC702-0BE9-4A50-AD2F-E8CA746ADA13}">
      <dsp:nvSpPr>
        <dsp:cNvPr id="0" name=""/>
        <dsp:cNvSpPr/>
      </dsp:nvSpPr>
      <dsp:spPr>
        <a:xfrm rot="5400000">
          <a:off x="5799576" y="285255"/>
          <a:ext cx="991024" cy="164904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9D1D93-0A73-43E0-A3FB-D50675B57E51}">
      <dsp:nvSpPr>
        <dsp:cNvPr id="0" name=""/>
        <dsp:cNvSpPr/>
      </dsp:nvSpPr>
      <dsp:spPr>
        <a:xfrm>
          <a:off x="5634150" y="777963"/>
          <a:ext cx="1488765" cy="1304990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опубликовано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380</a:t>
          </a:r>
          <a:r>
            <a:rPr lang="ru-RU" sz="18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kern="1200" dirty="0"/>
            <a:t>постановлений</a:t>
          </a:r>
        </a:p>
      </dsp:txBody>
      <dsp:txXfrm>
        <a:off x="5634150" y="777963"/>
        <a:ext cx="1488765" cy="1304990"/>
      </dsp:txXfrm>
    </dsp:sp>
    <dsp:sp modelId="{9908F89E-6A64-423E-8EAC-19876395E8AA}">
      <dsp:nvSpPr>
        <dsp:cNvPr id="0" name=""/>
        <dsp:cNvSpPr/>
      </dsp:nvSpPr>
      <dsp:spPr>
        <a:xfrm>
          <a:off x="6842016" y="163850"/>
          <a:ext cx="280899" cy="280899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FDF4B7-08DD-4A5A-94FA-9F62E31D2E2E}">
      <dsp:nvSpPr>
        <dsp:cNvPr id="0" name=""/>
        <dsp:cNvSpPr/>
      </dsp:nvSpPr>
      <dsp:spPr>
        <a:xfrm rot="5400000">
          <a:off x="7622116" y="-165733"/>
          <a:ext cx="991024" cy="164904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3537B0-797C-46C2-9143-0FCC848EBA19}">
      <dsp:nvSpPr>
        <dsp:cNvPr id="0" name=""/>
        <dsp:cNvSpPr/>
      </dsp:nvSpPr>
      <dsp:spPr>
        <a:xfrm>
          <a:off x="7456689" y="326974"/>
          <a:ext cx="1488765" cy="1304990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установлено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5481</a:t>
          </a:r>
          <a:r>
            <a:rPr lang="ru-RU" sz="2300" kern="1200" dirty="0"/>
            <a:t> тарифов </a:t>
          </a:r>
          <a:r>
            <a:rPr lang="ru-RU" sz="2400" b="1" kern="120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2025 год </a:t>
          </a:r>
        </a:p>
      </dsp:txBody>
      <dsp:txXfrm>
        <a:off x="7456689" y="326974"/>
        <a:ext cx="1488765" cy="13049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89519B-01C1-47A3-BEC0-2FFC2A70E7FA}">
      <dsp:nvSpPr>
        <dsp:cNvPr id="0" name=""/>
        <dsp:cNvSpPr/>
      </dsp:nvSpPr>
      <dsp:spPr>
        <a:xfrm>
          <a:off x="195079" y="2540"/>
          <a:ext cx="1124006" cy="1098350"/>
        </a:xfrm>
        <a:prstGeom prst="ellipse">
          <a:avLst/>
        </a:prstGeom>
        <a:solidFill>
          <a:srgbClr val="009999"/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0,0%</a:t>
          </a:r>
        </a:p>
      </dsp:txBody>
      <dsp:txXfrm>
        <a:off x="359686" y="163390"/>
        <a:ext cx="794792" cy="776650"/>
      </dsp:txXfrm>
    </dsp:sp>
    <dsp:sp modelId="{0DA22712-737D-498E-AC97-6A9DEFAA6221}">
      <dsp:nvSpPr>
        <dsp:cNvPr id="0" name=""/>
        <dsp:cNvSpPr/>
      </dsp:nvSpPr>
      <dsp:spPr>
        <a:xfrm>
          <a:off x="500877" y="1172628"/>
          <a:ext cx="512410" cy="512410"/>
        </a:xfrm>
        <a:prstGeom prst="mathPlus">
          <a:avLst/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568797" y="1368574"/>
        <a:ext cx="376570" cy="120518"/>
      </dsp:txXfrm>
    </dsp:sp>
    <dsp:sp modelId="{BC90B75A-1161-4556-BEE3-555B91F0E2CB}">
      <dsp:nvSpPr>
        <dsp:cNvPr id="0" name=""/>
        <dsp:cNvSpPr/>
      </dsp:nvSpPr>
      <dsp:spPr>
        <a:xfrm>
          <a:off x="160774" y="1756776"/>
          <a:ext cx="1192616" cy="1085037"/>
        </a:xfrm>
        <a:prstGeom prst="ellipse">
          <a:avLst/>
        </a:prstGeom>
        <a:solidFill>
          <a:srgbClr val="009999"/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0,0%</a:t>
          </a:r>
        </a:p>
      </dsp:txBody>
      <dsp:txXfrm>
        <a:off x="335429" y="1915676"/>
        <a:ext cx="843306" cy="767237"/>
      </dsp:txXfrm>
    </dsp:sp>
    <dsp:sp modelId="{D35DC3C9-CCD5-4076-9A25-6546343CA20D}">
      <dsp:nvSpPr>
        <dsp:cNvPr id="0" name=""/>
        <dsp:cNvSpPr/>
      </dsp:nvSpPr>
      <dsp:spPr>
        <a:xfrm>
          <a:off x="1485910" y="1257852"/>
          <a:ext cx="280942" cy="328649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485910" y="1323582"/>
        <a:ext cx="196659" cy="197189"/>
      </dsp:txXfrm>
    </dsp:sp>
    <dsp:sp modelId="{652A3D05-F5CD-4A36-A47B-4F982A614C62}">
      <dsp:nvSpPr>
        <dsp:cNvPr id="0" name=""/>
        <dsp:cNvSpPr/>
      </dsp:nvSpPr>
      <dsp:spPr>
        <a:xfrm>
          <a:off x="1883470" y="773351"/>
          <a:ext cx="1306380" cy="1297651"/>
        </a:xfrm>
        <a:prstGeom prst="ellipse">
          <a:avLst/>
        </a:prstGeom>
        <a:solidFill>
          <a:srgbClr val="009999"/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b="1" kern="1200" baseline="0" dirty="0">
              <a:solidFill>
                <a:srgbClr val="C00000"/>
              </a:solidFill>
              <a:latin typeface="Calibri"/>
              <a:ea typeface="+mn-ea"/>
              <a:cs typeface="+mn-cs"/>
            </a:rPr>
            <a:t>0,0</a:t>
          </a:r>
          <a:r>
            <a:rPr lang="ru-RU" sz="3300" b="1" kern="1200" dirty="0">
              <a:solidFill>
                <a:srgbClr val="C00000"/>
              </a:solidFill>
              <a:latin typeface="Calibri"/>
              <a:ea typeface="+mn-ea"/>
              <a:cs typeface="+mn-cs"/>
            </a:rPr>
            <a:t>%</a:t>
          </a:r>
        </a:p>
      </dsp:txBody>
      <dsp:txXfrm>
        <a:off x="2074785" y="963388"/>
        <a:ext cx="923750" cy="9175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89519B-01C1-47A3-BEC0-2FFC2A70E7FA}">
      <dsp:nvSpPr>
        <dsp:cNvPr id="0" name=""/>
        <dsp:cNvSpPr/>
      </dsp:nvSpPr>
      <dsp:spPr>
        <a:xfrm>
          <a:off x="456756" y="0"/>
          <a:ext cx="1281424" cy="1178534"/>
        </a:xfrm>
        <a:prstGeom prst="ellipse">
          <a:avLst/>
        </a:prstGeom>
        <a:solidFill>
          <a:srgbClr val="009999"/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11,7%</a:t>
          </a:r>
        </a:p>
      </dsp:txBody>
      <dsp:txXfrm>
        <a:off x="644416" y="172592"/>
        <a:ext cx="906104" cy="833350"/>
      </dsp:txXfrm>
    </dsp:sp>
    <dsp:sp modelId="{0DA22712-737D-498E-AC97-6A9DEFAA6221}">
      <dsp:nvSpPr>
        <dsp:cNvPr id="0" name=""/>
        <dsp:cNvSpPr/>
      </dsp:nvSpPr>
      <dsp:spPr>
        <a:xfrm>
          <a:off x="927356" y="1226733"/>
          <a:ext cx="340813" cy="340813"/>
        </a:xfrm>
        <a:prstGeom prst="mathPlus">
          <a:avLst/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972531" y="1357060"/>
        <a:ext cx="250463" cy="80159"/>
      </dsp:txXfrm>
    </dsp:sp>
    <dsp:sp modelId="{BC90B75A-1161-4556-BEE3-555B91F0E2CB}">
      <dsp:nvSpPr>
        <dsp:cNvPr id="0" name=""/>
        <dsp:cNvSpPr/>
      </dsp:nvSpPr>
      <dsp:spPr>
        <a:xfrm>
          <a:off x="450107" y="1615260"/>
          <a:ext cx="1295310" cy="1251474"/>
        </a:xfrm>
        <a:prstGeom prst="ellipse">
          <a:avLst/>
        </a:prstGeom>
        <a:solidFill>
          <a:srgbClr val="009999"/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2,1%</a:t>
          </a:r>
        </a:p>
      </dsp:txBody>
      <dsp:txXfrm>
        <a:off x="639801" y="1798534"/>
        <a:ext cx="915922" cy="884926"/>
      </dsp:txXfrm>
    </dsp:sp>
    <dsp:sp modelId="{D35DC3C9-CCD5-4076-9A25-6546343CA20D}">
      <dsp:nvSpPr>
        <dsp:cNvPr id="0" name=""/>
        <dsp:cNvSpPr/>
      </dsp:nvSpPr>
      <dsp:spPr>
        <a:xfrm rot="461">
          <a:off x="1833559" y="1324183"/>
          <a:ext cx="186860" cy="218590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833559" y="1367897"/>
        <a:ext cx="130802" cy="131154"/>
      </dsp:txXfrm>
    </dsp:sp>
    <dsp:sp modelId="{652A3D05-F5CD-4A36-A47B-4F982A614C62}">
      <dsp:nvSpPr>
        <dsp:cNvPr id="0" name=""/>
        <dsp:cNvSpPr/>
      </dsp:nvSpPr>
      <dsp:spPr>
        <a:xfrm>
          <a:off x="2097984" y="673994"/>
          <a:ext cx="1616010" cy="1519230"/>
        </a:xfrm>
        <a:prstGeom prst="ellipse">
          <a:avLst/>
        </a:prstGeom>
        <a:solidFill>
          <a:srgbClr val="009999"/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b="1" kern="1200" baseline="0" dirty="0">
              <a:solidFill>
                <a:srgbClr val="C00000"/>
              </a:solidFill>
              <a:latin typeface="Calibri"/>
              <a:ea typeface="+mn-ea"/>
              <a:cs typeface="+mn-cs"/>
            </a:rPr>
            <a:t>13,8%</a:t>
          </a:r>
        </a:p>
      </dsp:txBody>
      <dsp:txXfrm>
        <a:off x="2334643" y="896480"/>
        <a:ext cx="1142692" cy="10742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0.78483</cdr:x>
      <cdr:y>0.16015</cdr:y>
    </cdr:from>
    <cdr:to>
      <cdr:x>0.96988</cdr:x>
      <cdr:y>0.34475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="" xmlns:a16="http://schemas.microsoft.com/office/drawing/2014/main" id="{AA9D495B-6093-4691-879D-2629A3F856AA}"/>
            </a:ext>
          </a:extLst>
        </cdr:cNvPr>
        <cdr:cNvSpPr txBox="1"/>
      </cdr:nvSpPr>
      <cdr:spPr>
        <a:xfrm xmlns:a="http://schemas.openxmlformats.org/drawingml/2006/main">
          <a:off x="3459185" y="466648"/>
          <a:ext cx="815644" cy="5378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60%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0.17192</cdr:x>
      <cdr:y>0.05364</cdr:y>
    </cdr:from>
    <cdr:to>
      <cdr:x>0.30661</cdr:x>
      <cdr:y>0.18991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25974" y="284795"/>
          <a:ext cx="1195504" cy="7235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dirty="0">
              <a:solidFill>
                <a:srgbClr val="C00000"/>
              </a:solidFill>
            </a:rPr>
            <a:t>999 </a:t>
          </a:r>
        </a:p>
        <a:p xmlns:a="http://schemas.openxmlformats.org/drawingml/2006/main">
          <a:r>
            <a:rPr lang="ru-RU" sz="2000" b="1" dirty="0">
              <a:solidFill>
                <a:srgbClr val="C00000"/>
              </a:solidFill>
            </a:rPr>
            <a:t>млн. р.</a:t>
          </a:r>
        </a:p>
      </cdr:txBody>
    </cdr:sp>
  </cdr:relSizeAnchor>
  <cdr:relSizeAnchor xmlns:cdr="http://schemas.openxmlformats.org/drawingml/2006/chartDrawing">
    <cdr:from>
      <cdr:x>0.2855</cdr:x>
      <cdr:y>0.10962</cdr:y>
    </cdr:from>
    <cdr:to>
      <cdr:x>0.41267</cdr:x>
      <cdr:y>0.25144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534086" y="582029"/>
          <a:ext cx="1128757" cy="7530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dirty="0">
              <a:solidFill>
                <a:srgbClr val="C00000"/>
              </a:solidFill>
            </a:rPr>
            <a:t>893 </a:t>
          </a:r>
        </a:p>
        <a:p xmlns:a="http://schemas.openxmlformats.org/drawingml/2006/main">
          <a:r>
            <a:rPr lang="ru-RU" sz="2000" b="1" dirty="0">
              <a:solidFill>
                <a:srgbClr val="C00000"/>
              </a:solidFill>
            </a:rPr>
            <a:t>млн. р.</a:t>
          </a:r>
        </a:p>
      </cdr:txBody>
    </cdr:sp>
  </cdr:relSizeAnchor>
  <cdr:relSizeAnchor xmlns:cdr="http://schemas.openxmlformats.org/drawingml/2006/chartDrawing">
    <cdr:from>
      <cdr:x>0.39096</cdr:x>
      <cdr:y>0.14657</cdr:y>
    </cdr:from>
    <cdr:to>
      <cdr:x>0.5231</cdr:x>
      <cdr:y>0.29171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470190" y="778258"/>
          <a:ext cx="1172870" cy="7706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dirty="0">
              <a:solidFill>
                <a:srgbClr val="C00000"/>
              </a:solidFill>
            </a:rPr>
            <a:t>893 </a:t>
          </a:r>
        </a:p>
        <a:p xmlns:a="http://schemas.openxmlformats.org/drawingml/2006/main">
          <a:r>
            <a:rPr lang="ru-RU" sz="2000" b="1" dirty="0">
              <a:solidFill>
                <a:srgbClr val="C00000"/>
              </a:solidFill>
            </a:rPr>
            <a:t>млн. р.</a:t>
          </a:r>
        </a:p>
      </cdr:txBody>
    </cdr:sp>
  </cdr:relSizeAnchor>
  <cdr:relSizeAnchor xmlns:cdr="http://schemas.openxmlformats.org/drawingml/2006/chartDrawing">
    <cdr:from>
      <cdr:x>0.48832</cdr:x>
      <cdr:y>0.14657</cdr:y>
    </cdr:from>
    <cdr:to>
      <cdr:x>0.61143</cdr:x>
      <cdr:y>0.28212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="" xmlns:a16="http://schemas.microsoft.com/office/drawing/2014/main" id="{BA8DCEBF-8891-461D-8500-EB7470152D29}"/>
            </a:ext>
          </a:extLst>
        </cdr:cNvPr>
        <cdr:cNvSpPr txBox="1"/>
      </cdr:nvSpPr>
      <cdr:spPr>
        <a:xfrm xmlns:a="http://schemas.openxmlformats.org/drawingml/2006/main">
          <a:off x="4334286" y="778258"/>
          <a:ext cx="1092720" cy="7197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dirty="0">
              <a:solidFill>
                <a:srgbClr val="C00000"/>
              </a:solidFill>
            </a:rPr>
            <a:t>909 </a:t>
          </a:r>
        </a:p>
        <a:p xmlns:a="http://schemas.openxmlformats.org/drawingml/2006/main">
          <a:r>
            <a:rPr lang="ru-RU" sz="2000" b="1" dirty="0">
              <a:solidFill>
                <a:srgbClr val="C00000"/>
              </a:solidFill>
            </a:rPr>
            <a:t>млн. р.</a:t>
          </a:r>
        </a:p>
      </cdr:txBody>
    </cdr:sp>
  </cdr:relSizeAnchor>
  <cdr:relSizeAnchor xmlns:cdr="http://schemas.openxmlformats.org/drawingml/2006/chartDrawing">
    <cdr:from>
      <cdr:x>0.68302</cdr:x>
      <cdr:y>0.13301</cdr:y>
    </cdr:from>
    <cdr:to>
      <cdr:x>0.80522</cdr:x>
      <cdr:y>0.26521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="" xmlns:a16="http://schemas.microsoft.com/office/drawing/2014/main" id="{A7A71FBE-7892-458D-901C-9CD96D900143}"/>
            </a:ext>
          </a:extLst>
        </cdr:cNvPr>
        <cdr:cNvSpPr txBox="1"/>
      </cdr:nvSpPr>
      <cdr:spPr>
        <a:xfrm xmlns:a="http://schemas.openxmlformats.org/drawingml/2006/main">
          <a:off x="6062478" y="706250"/>
          <a:ext cx="1084643" cy="7019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dirty="0">
              <a:solidFill>
                <a:srgbClr val="C00000"/>
              </a:solidFill>
            </a:rPr>
            <a:t>984 </a:t>
          </a:r>
        </a:p>
        <a:p xmlns:a="http://schemas.openxmlformats.org/drawingml/2006/main">
          <a:r>
            <a:rPr lang="ru-RU" sz="2000" b="1" dirty="0">
              <a:solidFill>
                <a:srgbClr val="C00000"/>
              </a:solidFill>
            </a:rPr>
            <a:t>млн. р.</a:t>
          </a:r>
        </a:p>
      </cdr:txBody>
    </cdr:sp>
  </cdr:relSizeAnchor>
  <cdr:relSizeAnchor xmlns:cdr="http://schemas.openxmlformats.org/drawingml/2006/chartDrawing">
    <cdr:from>
      <cdr:x>0.58567</cdr:x>
      <cdr:y>0.16024</cdr:y>
    </cdr:from>
    <cdr:to>
      <cdr:x>0.70787</cdr:x>
      <cdr:y>0.29244</cdr:y>
    </cdr:to>
    <cdr:sp macro="" textlink="">
      <cdr:nvSpPr>
        <cdr:cNvPr id="8" name="TextBox 7">
          <a:extLst xmlns:a="http://schemas.openxmlformats.org/drawingml/2006/main">
            <a:ext uri="{FF2B5EF4-FFF2-40B4-BE49-F238E27FC236}">
              <a16:creationId xmlns="" xmlns:a16="http://schemas.microsoft.com/office/drawing/2014/main" id="{B1382A5E-F7B7-402D-966A-F9268ADF5583}"/>
            </a:ext>
          </a:extLst>
        </cdr:cNvPr>
        <cdr:cNvSpPr txBox="1"/>
      </cdr:nvSpPr>
      <cdr:spPr>
        <a:xfrm xmlns:a="http://schemas.openxmlformats.org/drawingml/2006/main">
          <a:off x="5198382" y="850836"/>
          <a:ext cx="1084643" cy="7019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dirty="0">
              <a:solidFill>
                <a:srgbClr val="C00000"/>
              </a:solidFill>
            </a:rPr>
            <a:t>899 </a:t>
          </a:r>
        </a:p>
        <a:p xmlns:a="http://schemas.openxmlformats.org/drawingml/2006/main">
          <a:r>
            <a:rPr lang="ru-RU" sz="2000" b="1" dirty="0">
              <a:solidFill>
                <a:srgbClr val="C00000"/>
              </a:solidFill>
            </a:rPr>
            <a:t>млн. р.</a:t>
          </a:r>
        </a:p>
      </cdr:txBody>
    </cdr:sp>
  </cdr:relSizeAnchor>
  <cdr:relSizeAnchor xmlns:cdr="http://schemas.openxmlformats.org/drawingml/2006/chartDrawing">
    <cdr:from>
      <cdr:x>0.78849</cdr:x>
      <cdr:y>0.07717</cdr:y>
    </cdr:from>
    <cdr:to>
      <cdr:x>0.91829</cdr:x>
      <cdr:y>0.22634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="" xmlns:a16="http://schemas.microsoft.com/office/drawing/2014/main" id="{8CAA273F-9391-4A95-B38B-731443F9E0B1}"/>
            </a:ext>
          </a:extLst>
        </cdr:cNvPr>
        <cdr:cNvSpPr txBox="1"/>
      </cdr:nvSpPr>
      <cdr:spPr>
        <a:xfrm xmlns:a="http://schemas.openxmlformats.org/drawingml/2006/main">
          <a:off x="6998582" y="409758"/>
          <a:ext cx="1152100" cy="7920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dirty="0">
              <a:solidFill>
                <a:srgbClr val="C00000"/>
              </a:solidFill>
            </a:rPr>
            <a:t>1103 млн. р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0.33898</cdr:x>
      <cdr:y>0.65246</cdr:y>
    </cdr:from>
    <cdr:to>
      <cdr:x>0.45762</cdr:x>
      <cdr:y>0.87362</cdr:y>
    </cdr:to>
    <cdr:cxnSp macro="">
      <cdr:nvCxnSpPr>
        <cdr:cNvPr id="3" name="Прямая соединительная линия 2">
          <a:extLst xmlns:a="http://schemas.openxmlformats.org/drawingml/2006/main">
            <a:ext uri="{FF2B5EF4-FFF2-40B4-BE49-F238E27FC236}">
              <a16:creationId xmlns="" xmlns:a16="http://schemas.microsoft.com/office/drawing/2014/main" id="{84A6ED09-C10F-44DF-A3C1-08AB5305EA5B}"/>
            </a:ext>
          </a:extLst>
        </cdr:cNvPr>
        <cdr:cNvCxnSpPr/>
      </cdr:nvCxnSpPr>
      <cdr:spPr>
        <a:xfrm xmlns:a="http://schemas.openxmlformats.org/drawingml/2006/main" flipV="1">
          <a:off x="2880320" y="2974079"/>
          <a:ext cx="1008077" cy="1008112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rgbClr val="00FF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0.72619</cdr:x>
      <cdr:y>0</cdr:y>
    </cdr:from>
    <cdr:to>
      <cdr:x>0.72619</cdr:x>
      <cdr:y>0.89957</cdr:y>
    </cdr:to>
    <cdr:cxnSp macro="">
      <cdr:nvCxnSpPr>
        <cdr:cNvPr id="4" name="Прямая соединительная линия 3">
          <a:extLst xmlns:a="http://schemas.openxmlformats.org/drawingml/2006/main">
            <a:ext uri="{FF2B5EF4-FFF2-40B4-BE49-F238E27FC236}">
              <a16:creationId xmlns="" xmlns:a16="http://schemas.microsoft.com/office/drawing/2014/main" id="{54E3FE2A-99BC-4576-BBBE-ABA9BC513C85}"/>
            </a:ext>
          </a:extLst>
        </cdr:cNvPr>
        <cdr:cNvCxnSpPr/>
      </cdr:nvCxnSpPr>
      <cdr:spPr>
        <a:xfrm xmlns:a="http://schemas.openxmlformats.org/drawingml/2006/main">
          <a:off x="6480584" y="-1338716"/>
          <a:ext cx="0" cy="5114599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0.71812</cdr:x>
      <cdr:y>0.73529</cdr:y>
    </cdr:from>
    <cdr:to>
      <cdr:x>0.97</cdr:x>
      <cdr:y>0.86474</cdr:y>
    </cdr:to>
    <cdr:sp macro="" textlink="">
      <cdr:nvSpPr>
        <cdr:cNvPr id="15" name="TextBox 14">
          <a:extLst xmlns:a="http://schemas.openxmlformats.org/drawingml/2006/main">
            <a:ext uri="{FF2B5EF4-FFF2-40B4-BE49-F238E27FC236}">
              <a16:creationId xmlns="" xmlns:a16="http://schemas.microsoft.com/office/drawing/2014/main" id="{CED1E1C9-FBEC-4DFB-87BC-44655C8147D7}"/>
            </a:ext>
          </a:extLst>
        </cdr:cNvPr>
        <cdr:cNvSpPr txBox="1"/>
      </cdr:nvSpPr>
      <cdr:spPr>
        <a:xfrm xmlns:a="http://schemas.openxmlformats.org/drawingml/2006/main">
          <a:off x="6408576" y="4180568"/>
          <a:ext cx="2247705" cy="7360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>
              <a:solidFill>
                <a:srgbClr val="FF0000"/>
              </a:solidFill>
            </a:rPr>
            <a:t>Среднее значение</a:t>
          </a:r>
        </a:p>
        <a:p xmlns:a="http://schemas.openxmlformats.org/drawingml/2006/main">
          <a:pPr algn="ctr"/>
          <a:r>
            <a:rPr lang="ru-RU" sz="1600" b="1" dirty="0">
              <a:solidFill>
                <a:srgbClr val="FF0000"/>
              </a:solidFill>
            </a:rPr>
            <a:t>1</a:t>
          </a:r>
          <a:r>
            <a:rPr lang="en-US" sz="1600" b="1" dirty="0">
              <a:solidFill>
                <a:srgbClr val="FF0000"/>
              </a:solidFill>
            </a:rPr>
            <a:t>37</a:t>
          </a:r>
          <a:r>
            <a:rPr lang="ru-RU" sz="1600" b="1" dirty="0">
              <a:solidFill>
                <a:srgbClr val="FF0000"/>
              </a:solidFill>
            </a:rPr>
            <a:t>,</a:t>
          </a:r>
          <a:r>
            <a:rPr lang="en-US" sz="1600" b="1" dirty="0">
              <a:solidFill>
                <a:srgbClr val="FF0000"/>
              </a:solidFill>
            </a:rPr>
            <a:t>47</a:t>
          </a:r>
          <a:endParaRPr lang="ru-RU" sz="16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0.02419</cdr:x>
      <cdr:y>0.50696</cdr:y>
    </cdr:from>
    <cdr:to>
      <cdr:x>0.96423</cdr:x>
      <cdr:y>0.50696</cdr:y>
    </cdr:to>
    <cdr:cxnSp macro="">
      <cdr:nvCxnSpPr>
        <cdr:cNvPr id="20" name="Прямая соединительная линия 19">
          <a:extLst xmlns:a="http://schemas.openxmlformats.org/drawingml/2006/main">
            <a:ext uri="{FF2B5EF4-FFF2-40B4-BE49-F238E27FC236}">
              <a16:creationId xmlns="" xmlns:a16="http://schemas.microsoft.com/office/drawing/2014/main" id="{E8C2AEC3-B018-40C1-BC7E-273A1A22EB79}"/>
            </a:ext>
          </a:extLst>
        </cdr:cNvPr>
        <cdr:cNvCxnSpPr/>
      </cdr:nvCxnSpPr>
      <cdr:spPr>
        <a:xfrm xmlns:a="http://schemas.openxmlformats.org/drawingml/2006/main">
          <a:off x="215888" y="2882372"/>
          <a:ext cx="8388914" cy="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rgbClr val="66FF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9836D-D6F6-47D4-AD9A-EE087874C26D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689D6E-1D54-43DB-A5C8-C5BF5CB32F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110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89D6E-1D54-43DB-A5C8-C5BF5CB32F5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707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689D6E-1D54-43DB-A5C8-C5BF5CB32F5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906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89D6E-1D54-43DB-A5C8-C5BF5CB32F5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767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89D6E-1D54-43DB-A5C8-C5BF5CB32F5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566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89D6E-1D54-43DB-A5C8-C5BF5CB32F5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547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89D6E-1D54-43DB-A5C8-C5BF5CB32F5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517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89D6E-1D54-43DB-A5C8-C5BF5CB32F53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649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Образец заголовка</a:t>
            </a: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>
                <a:latin typeface="Arial"/>
              </a:rPr>
              <a:t>Образец текста</a:t>
            </a: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>
                <a:latin typeface="Arial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Образец заголовка</a:t>
            </a: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>
                <a:latin typeface="Arial"/>
              </a:rPr>
              <a:t>Образец текста</a:t>
            </a: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>
                <a:latin typeface="Arial"/>
              </a:rPr>
              <a:t>Образец текста</a:t>
            </a: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>
                <a:latin typeface="Arial"/>
              </a:rPr>
              <a:t>Образец текста</a:t>
            </a: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>
                <a:latin typeface="Arial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Образец заголовка</a:t>
            </a: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pPr lvl="0"/>
            <a:r>
              <a:rPr lang="ru-RU" sz="3200" b="0" strike="noStrike" spc="-1">
                <a:latin typeface="Arial"/>
              </a:rPr>
              <a:t>Образец текста</a:t>
            </a: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pPr lvl="0"/>
            <a:r>
              <a:rPr lang="ru-RU" sz="3200" b="0" strike="noStrike" spc="-1">
                <a:latin typeface="Arial"/>
              </a:rPr>
              <a:t>Образец текста</a:t>
            </a: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pPr lvl="0"/>
            <a:r>
              <a:rPr lang="ru-RU" sz="3200" b="0" strike="noStrike" spc="-1">
                <a:latin typeface="Arial"/>
              </a:rPr>
              <a:t>Образец текста</a:t>
            </a: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pPr lvl="0"/>
            <a:r>
              <a:rPr lang="ru-RU" sz="3200" b="0" strike="noStrike" spc="-1">
                <a:latin typeface="Arial"/>
              </a:rPr>
              <a:t>Образец текста</a:t>
            </a: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pPr lvl="0"/>
            <a:r>
              <a:rPr lang="ru-RU" sz="3200" b="0" strike="noStrike" spc="-1">
                <a:latin typeface="Arial"/>
              </a:rPr>
              <a:t>Образец текста</a:t>
            </a: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pPr lvl="0"/>
            <a:r>
              <a:rPr lang="ru-RU" sz="3200" b="0" strike="noStrike" spc="-1">
                <a:latin typeface="Arial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Образец заголовка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3200" b="0" strike="noStrike" spc="-1">
                <a:latin typeface="Arial"/>
              </a:rPr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Образец заголовка</a:t>
            </a: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>
                <a:latin typeface="Arial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Образец заголовка</a:t>
            </a: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>
                <a:latin typeface="Arial"/>
              </a:rPr>
              <a:t>Образец текста</a:t>
            </a: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>
                <a:latin typeface="Arial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3200" b="0" strike="noStrike" spc="-1">
                <a:latin typeface="Arial"/>
              </a:rPr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Образец заголовка</a:t>
            </a: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>
                <a:latin typeface="Arial"/>
              </a:rPr>
              <a:t>Образец текста</a:t>
            </a: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>
                <a:latin typeface="Arial"/>
              </a:rPr>
              <a:t>Образец текста</a:t>
            </a: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>
                <a:latin typeface="Arial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Образец заголовка</a:t>
            </a: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>
                <a:latin typeface="Arial"/>
              </a:rPr>
              <a:t>Образец текста</a:t>
            </a: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>
                <a:latin typeface="Arial"/>
              </a:rPr>
              <a:t>Образец текста</a:t>
            </a: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>
                <a:latin typeface="Arial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Образец заголовка</a:t>
            </a: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>
                <a:latin typeface="Arial"/>
              </a:rPr>
              <a:t>Образец текста</a:t>
            </a: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>
                <a:latin typeface="Arial"/>
              </a:rPr>
              <a:t>Образец текста</a:t>
            </a: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ru-RU" sz="3200" b="0" strike="noStrike" spc="-1">
                <a:latin typeface="Arial"/>
              </a:rPr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23.png"/><Relationship Id="rId18" Type="http://schemas.openxmlformats.org/officeDocument/2006/relationships/image" Target="../media/image27.jpeg"/><Relationship Id="rId3" Type="http://schemas.openxmlformats.org/officeDocument/2006/relationships/image" Target="../media/image19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22.png"/><Relationship Id="rId17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6.jpe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21.png"/><Relationship Id="rId5" Type="http://schemas.openxmlformats.org/officeDocument/2006/relationships/diagramData" Target="../diagrams/data1.xml"/><Relationship Id="rId15" Type="http://schemas.openxmlformats.org/officeDocument/2006/relationships/image" Target="../media/image25.jpeg"/><Relationship Id="rId10" Type="http://schemas.openxmlformats.org/officeDocument/2006/relationships/image" Target="../media/image20.png"/><Relationship Id="rId19" Type="http://schemas.openxmlformats.org/officeDocument/2006/relationships/image" Target="../media/image3.jpeg"/><Relationship Id="rId4" Type="http://schemas.openxmlformats.org/officeDocument/2006/relationships/image" Target="../media/image1.png"/><Relationship Id="rId9" Type="http://schemas.microsoft.com/office/2007/relationships/diagramDrawing" Target="../diagrams/drawing1.xml"/><Relationship Id="rId1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9" descr="Герб и флаг.png"/>
          <p:cNvPicPr/>
          <p:nvPr/>
        </p:nvPicPr>
        <p:blipFill>
          <a:blip r:embed="rId2"/>
          <a:stretch/>
        </p:blipFill>
        <p:spPr>
          <a:xfrm>
            <a:off x="107640" y="116640"/>
            <a:ext cx="1980000" cy="861840"/>
          </a:xfrm>
          <a:prstGeom prst="rect">
            <a:avLst/>
          </a:prstGeom>
          <a:ln>
            <a:noFill/>
          </a:ln>
        </p:spPr>
      </p:pic>
      <p:sp>
        <p:nvSpPr>
          <p:cNvPr id="40" name="CustomShape 1"/>
          <p:cNvSpPr/>
          <p:nvPr/>
        </p:nvSpPr>
        <p:spPr>
          <a:xfrm>
            <a:off x="107640" y="116640"/>
            <a:ext cx="8924040" cy="6619680"/>
          </a:xfrm>
          <a:prstGeom prst="round1Rect">
            <a:avLst>
              <a:gd name="adj" fmla="val 16667"/>
            </a:avLst>
          </a:prstGeom>
          <a:noFill/>
          <a:ln w="25560">
            <a:solidFill>
              <a:srgbClr val="30D5C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CustomShape 2"/>
          <p:cNvSpPr/>
          <p:nvPr/>
        </p:nvSpPr>
        <p:spPr>
          <a:xfrm>
            <a:off x="316547" y="532078"/>
            <a:ext cx="8506225" cy="13835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i="1" strike="noStrike" spc="-1" dirty="0">
                <a:solidFill>
                  <a:srgbClr val="3EB1B1"/>
                </a:solidFill>
                <a:latin typeface="Times New Roman"/>
                <a:ea typeface="DejaVu Sans"/>
              </a:rPr>
              <a:t>Отчетная коллегия</a:t>
            </a:r>
          </a:p>
          <a:p>
            <a:pPr algn="ctr">
              <a:lnSpc>
                <a:spcPct val="100000"/>
              </a:lnSpc>
            </a:pPr>
            <a:r>
              <a:rPr lang="ru-RU" sz="2800" b="1" i="1" strike="noStrike" spc="-1" dirty="0">
                <a:solidFill>
                  <a:srgbClr val="3EB1B1"/>
                </a:solidFill>
                <a:latin typeface="Times New Roman"/>
                <a:ea typeface="DejaVu Sans"/>
              </a:rPr>
              <a:t>Департамента энергетики и тарифов </a:t>
            </a:r>
          </a:p>
          <a:p>
            <a:pPr algn="ctr">
              <a:lnSpc>
                <a:spcPct val="100000"/>
              </a:lnSpc>
            </a:pPr>
            <a:r>
              <a:rPr lang="ru-RU" sz="2800" b="1" i="1" strike="noStrike" spc="-1" dirty="0">
                <a:solidFill>
                  <a:srgbClr val="3EB1B1"/>
                </a:solidFill>
                <a:latin typeface="Times New Roman"/>
                <a:ea typeface="DejaVu Sans"/>
              </a:rPr>
              <a:t>Ивановской области</a:t>
            </a:r>
            <a:endParaRPr lang="ru-RU" sz="2800" b="0" strike="noStrike" spc="-1" dirty="0">
              <a:latin typeface="Arial"/>
            </a:endParaRPr>
          </a:p>
        </p:txBody>
      </p:sp>
      <p:sp>
        <p:nvSpPr>
          <p:cNvPr id="42" name="CustomShape 3"/>
          <p:cNvSpPr/>
          <p:nvPr/>
        </p:nvSpPr>
        <p:spPr>
          <a:xfrm>
            <a:off x="609840" y="2441666"/>
            <a:ext cx="7919640" cy="16539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lvl="0" algn="ctr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«Итоги деятельности Департамента </a:t>
            </a:r>
          </a:p>
          <a:p>
            <a:pPr lvl="0" algn="ctr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 2024 год и основные задачи </a:t>
            </a:r>
          </a:p>
          <a:p>
            <a:pPr lvl="0" algn="ctr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2025 год»</a:t>
            </a:r>
          </a:p>
          <a:p>
            <a:pPr algn="ctr">
              <a:lnSpc>
                <a:spcPct val="100000"/>
              </a:lnSpc>
            </a:pPr>
            <a:endParaRPr lang="ru-RU" sz="3600" b="0" strike="noStrike" spc="-1" dirty="0">
              <a:latin typeface="Arial"/>
            </a:endParaRPr>
          </a:p>
        </p:txBody>
      </p:sp>
      <p:sp>
        <p:nvSpPr>
          <p:cNvPr id="43" name="CustomShape 4"/>
          <p:cNvSpPr/>
          <p:nvPr/>
        </p:nvSpPr>
        <p:spPr>
          <a:xfrm>
            <a:off x="493731" y="4221088"/>
            <a:ext cx="8151855" cy="19789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i="1" spc="-1" dirty="0">
                <a:solidFill>
                  <a:srgbClr val="006666"/>
                </a:solidFill>
                <a:latin typeface="Times New Roman"/>
              </a:rPr>
              <a:t>Докладчик: член Правительства Ивановской области - директор Департамента энергетики и тарифов Ивановской области </a:t>
            </a:r>
            <a:endParaRPr lang="en-US" altLang="ru-RU" sz="2400" b="1" i="1" spc="-1" dirty="0">
              <a:solidFill>
                <a:srgbClr val="006666"/>
              </a:solidFill>
              <a:latin typeface="Times New Roman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i="1" spc="-1" dirty="0">
                <a:solidFill>
                  <a:srgbClr val="006666"/>
                </a:solidFill>
                <a:latin typeface="Times New Roman"/>
              </a:rPr>
              <a:t>Морева Евгения Николаевна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2400" b="1" i="1" spc="-1" dirty="0">
              <a:solidFill>
                <a:srgbClr val="006666"/>
              </a:solidFill>
              <a:latin typeface="Times New Roman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i="1" spc="-1" dirty="0">
                <a:solidFill>
                  <a:srgbClr val="006666"/>
                </a:solidFill>
                <a:latin typeface="Times New Roman"/>
              </a:rPr>
              <a:t>19 марта 2025 г.</a:t>
            </a:r>
          </a:p>
          <a:p>
            <a:pPr algn="ctr">
              <a:lnSpc>
                <a:spcPct val="100000"/>
              </a:lnSpc>
            </a:pPr>
            <a:endParaRPr lang="ru-RU" sz="2400" b="0" strike="noStrike" spc="-1" dirty="0">
              <a:solidFill>
                <a:srgbClr val="006666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400" b="0" strike="noStrike" spc="-1" dirty="0">
              <a:solidFill>
                <a:srgbClr val="006666"/>
              </a:solidFill>
              <a:latin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9" descr="Герб и флаг.png"/>
          <p:cNvPicPr/>
          <p:nvPr/>
        </p:nvPicPr>
        <p:blipFill>
          <a:blip r:embed="rId3"/>
          <a:stretch/>
        </p:blipFill>
        <p:spPr>
          <a:xfrm>
            <a:off x="107640" y="116640"/>
            <a:ext cx="1980000" cy="861840"/>
          </a:xfrm>
          <a:prstGeom prst="rect">
            <a:avLst/>
          </a:prstGeom>
          <a:ln>
            <a:noFill/>
          </a:ln>
        </p:spPr>
      </p:pic>
      <p:sp>
        <p:nvSpPr>
          <p:cNvPr id="40" name="CustomShape 1"/>
          <p:cNvSpPr/>
          <p:nvPr/>
        </p:nvSpPr>
        <p:spPr>
          <a:xfrm>
            <a:off x="107640" y="116640"/>
            <a:ext cx="8924040" cy="6619680"/>
          </a:xfrm>
          <a:prstGeom prst="round1Rect">
            <a:avLst>
              <a:gd name="adj" fmla="val 16667"/>
            </a:avLst>
          </a:prstGeom>
          <a:noFill/>
          <a:ln w="25560">
            <a:solidFill>
              <a:srgbClr val="30D5C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CustomShape 2"/>
          <p:cNvSpPr/>
          <p:nvPr/>
        </p:nvSpPr>
        <p:spPr>
          <a:xfrm>
            <a:off x="525455" y="315065"/>
            <a:ext cx="8506225" cy="3986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i="1" strike="noStrike" spc="-1" dirty="0">
                <a:solidFill>
                  <a:srgbClr val="3EB1B1"/>
                </a:solidFill>
                <a:latin typeface="Times New Roman"/>
                <a:ea typeface="DejaVu Sans"/>
              </a:rPr>
              <a:t>Департамент энергетики и тарифов Ивановской области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1387287C-3042-4816-ADC6-5A172786B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334" y="912144"/>
            <a:ext cx="8709602" cy="60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spc="-1" dirty="0">
                <a:solidFill>
                  <a:srgbClr val="0355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Индексация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-1" dirty="0">
                <a:solidFill>
                  <a:srgbClr val="0355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тарифов на услуги инфраструктурного сектора </a:t>
            </a:r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(Прогноз Минэкономразвития РФ, сентябрь 2024 года, 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приказы ФАС России)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="" xmlns:a16="http://schemas.microsoft.com/office/drawing/2014/main" id="{069ECCCA-B227-40CD-9DFC-8B53E607F1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135470"/>
              </p:ext>
            </p:extLst>
          </p:nvPr>
        </p:nvGraphicFramePr>
        <p:xfrm>
          <a:off x="221334" y="1633255"/>
          <a:ext cx="8709602" cy="5017268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4935000">
                  <a:extLst>
                    <a:ext uri="{9D8B030D-6E8A-4147-A177-3AD203B41FA5}">
                      <a16:colId xmlns="" xmlns:a16="http://schemas.microsoft.com/office/drawing/2014/main" val="138411941"/>
                    </a:ext>
                  </a:extLst>
                </a:gridCol>
                <a:gridCol w="1863938">
                  <a:extLst>
                    <a:ext uri="{9D8B030D-6E8A-4147-A177-3AD203B41FA5}">
                      <a16:colId xmlns="" xmlns:a16="http://schemas.microsoft.com/office/drawing/2014/main" val="2843819715"/>
                    </a:ext>
                  </a:extLst>
                </a:gridCol>
                <a:gridCol w="152286">
                  <a:extLst>
                    <a:ext uri="{9D8B030D-6E8A-4147-A177-3AD203B41FA5}">
                      <a16:colId xmlns="" xmlns:a16="http://schemas.microsoft.com/office/drawing/2014/main" val="3273018461"/>
                    </a:ext>
                  </a:extLst>
                </a:gridCol>
                <a:gridCol w="1758378">
                  <a:extLst>
                    <a:ext uri="{9D8B030D-6E8A-4147-A177-3AD203B41FA5}">
                      <a16:colId xmlns="" xmlns:a16="http://schemas.microsoft.com/office/drawing/2014/main" val="3786774062"/>
                    </a:ext>
                  </a:extLst>
                </a:gridCol>
              </a:tblGrid>
              <a:tr h="427593">
                <a:tc>
                  <a:txBody>
                    <a:bodyPr/>
                    <a:lstStyle/>
                    <a:p>
                      <a:endParaRPr lang="ru-RU" sz="2000" b="1" dirty="0">
                        <a:solidFill>
                          <a:srgbClr val="006666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 1 июля 2025 г.</a:t>
                      </a:r>
                      <a:endParaRPr lang="ru-RU" sz="2000" b="1" dirty="0">
                        <a:solidFill>
                          <a:srgbClr val="006666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20976146"/>
                  </a:ext>
                </a:extLst>
              </a:tr>
              <a:tr h="672808">
                <a:tc>
                  <a:txBody>
                    <a:bodyPr/>
                    <a:lstStyle/>
                    <a:p>
                      <a:endParaRPr lang="ru-RU" sz="2000" b="1" dirty="0">
                        <a:solidFill>
                          <a:srgbClr val="006666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Россия</a:t>
                      </a:r>
                      <a:endParaRPr lang="ru-RU" sz="2000" b="1" dirty="0">
                        <a:solidFill>
                          <a:srgbClr val="006666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006666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Ивановская область</a:t>
                      </a:r>
                      <a:endParaRPr lang="ru-RU" sz="2000" b="1" dirty="0">
                        <a:solidFill>
                          <a:srgbClr val="006666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53492825"/>
                  </a:ext>
                </a:extLst>
              </a:tr>
              <a:tr h="6728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Газ - оптовые цены, исключая населения </a:t>
                      </a:r>
                      <a:endParaRPr lang="ru-RU" sz="2000" b="1" dirty="0">
                        <a:solidFill>
                          <a:srgbClr val="006666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21,3 % -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для организаций электроэнергетики и ЖКХ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10,3% -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для прочих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006666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640982097"/>
                  </a:ext>
                </a:extLst>
              </a:tr>
              <a:tr h="406898">
                <a:tc>
                  <a:txBody>
                    <a:bodyPr/>
                    <a:lstStyle/>
                    <a:p>
                      <a:pPr marL="265113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- оптовые цены для населения</a:t>
                      </a:r>
                      <a:endParaRPr lang="ru-RU" sz="2000" b="1" dirty="0">
                        <a:solidFill>
                          <a:srgbClr val="006666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10,3%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464872596"/>
                  </a:ext>
                </a:extLst>
              </a:tr>
              <a:tr h="388318">
                <a:tc>
                  <a:txBody>
                    <a:bodyPr/>
                    <a:lstStyle/>
                    <a:p>
                      <a:pPr marL="265113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- транспорт газа </a:t>
                      </a:r>
                      <a:endParaRPr lang="ru-RU" sz="2000" b="1" dirty="0">
                        <a:solidFill>
                          <a:srgbClr val="006666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11,3%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006666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892539042"/>
                  </a:ext>
                </a:extLst>
              </a:tr>
              <a:tr h="7491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Электроэнергия   </a:t>
                      </a:r>
                    </a:p>
                    <a:p>
                      <a:pPr marL="265113" indent="-265113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- цены на оптовом рынке</a:t>
                      </a:r>
                      <a:endParaRPr lang="ru-RU" sz="2000" b="1" dirty="0">
                        <a:solidFill>
                          <a:srgbClr val="006666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9,8%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 среднем за год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006666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072518521"/>
                  </a:ext>
                </a:extLst>
              </a:tr>
              <a:tr h="436370">
                <a:tc>
                  <a:txBody>
                    <a:bodyPr/>
                    <a:lstStyle/>
                    <a:p>
                      <a:pPr marL="265113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- тарифы сетевых компаний</a:t>
                      </a:r>
                      <a:endParaRPr lang="ru-RU" sz="2000" b="1" dirty="0">
                        <a:solidFill>
                          <a:srgbClr val="006666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11,6%</a:t>
                      </a: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6,6 – 18,0%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3,9 – 19,3%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812679663"/>
                  </a:ext>
                </a:extLst>
              </a:tr>
              <a:tr h="427666">
                <a:tc>
                  <a:txBody>
                    <a:bodyPr/>
                    <a:lstStyle/>
                    <a:p>
                      <a:pPr marL="265113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- тарифы для населения</a:t>
                      </a:r>
                      <a:endParaRPr lang="ru-RU" sz="2000" b="1" dirty="0">
                        <a:solidFill>
                          <a:srgbClr val="006666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12,6%</a:t>
                      </a: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12,4 – 12,6%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12,4 – 12,6%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56682519"/>
                  </a:ext>
                </a:extLst>
              </a:tr>
              <a:tr h="5952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Совокупный платеж граждан за КУ</a:t>
                      </a:r>
                      <a:endParaRPr lang="ru-RU" sz="2000" b="1" dirty="0">
                        <a:solidFill>
                          <a:srgbClr val="006666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11,9%</a:t>
                      </a: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11,7%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11,7%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8451769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08718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9" descr="Герб и флаг.png"/>
          <p:cNvPicPr/>
          <p:nvPr/>
        </p:nvPicPr>
        <p:blipFill>
          <a:blip r:embed="rId3"/>
          <a:stretch/>
        </p:blipFill>
        <p:spPr>
          <a:xfrm>
            <a:off x="107640" y="116640"/>
            <a:ext cx="1980000" cy="861840"/>
          </a:xfrm>
          <a:prstGeom prst="rect">
            <a:avLst/>
          </a:prstGeom>
          <a:ln>
            <a:noFill/>
          </a:ln>
        </p:spPr>
      </p:pic>
      <p:sp>
        <p:nvSpPr>
          <p:cNvPr id="40" name="CustomShape 1"/>
          <p:cNvSpPr/>
          <p:nvPr/>
        </p:nvSpPr>
        <p:spPr>
          <a:xfrm>
            <a:off x="107640" y="21499"/>
            <a:ext cx="8924040" cy="6619680"/>
          </a:xfrm>
          <a:prstGeom prst="round1Rect">
            <a:avLst>
              <a:gd name="adj" fmla="val 16667"/>
            </a:avLst>
          </a:prstGeom>
          <a:noFill/>
          <a:ln w="25560">
            <a:solidFill>
              <a:srgbClr val="30D5C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CustomShape 2"/>
          <p:cNvSpPr/>
          <p:nvPr/>
        </p:nvSpPr>
        <p:spPr>
          <a:xfrm>
            <a:off x="525455" y="348232"/>
            <a:ext cx="8506225" cy="3986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i="1" strike="noStrike" spc="-1" dirty="0">
                <a:solidFill>
                  <a:srgbClr val="3EB1B1"/>
                </a:solidFill>
                <a:latin typeface="Times New Roman"/>
                <a:ea typeface="DejaVu Sans"/>
              </a:rPr>
              <a:t>Департамент энергетики и тарифов Ивановской области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85E7A3E-788F-4FF9-977B-C878B416B088}"/>
              </a:ext>
            </a:extLst>
          </p:cNvPr>
          <p:cNvSpPr txBox="1"/>
          <p:nvPr/>
        </p:nvSpPr>
        <p:spPr>
          <a:xfrm>
            <a:off x="609220" y="1010853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415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-1" dirty="0">
                <a:solidFill>
                  <a:srgbClr val="0355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</a:t>
            </a: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-1" dirty="0">
                <a:solidFill>
                  <a:srgbClr val="0355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роста совокупной платы граждан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spc="-1" dirty="0">
                <a:solidFill>
                  <a:srgbClr val="0355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коммунальные услуги по Ивановской области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="" xmlns:a16="http://schemas.microsoft.com/office/drawing/2014/main" id="{DB02FA97-EC9C-4C1A-819D-DB4ACB43F1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8207938"/>
              </p:ext>
            </p:extLst>
          </p:nvPr>
        </p:nvGraphicFramePr>
        <p:xfrm>
          <a:off x="221407" y="1841850"/>
          <a:ext cx="881127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730181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9" descr="Герб и флаг.png"/>
          <p:cNvPicPr/>
          <p:nvPr/>
        </p:nvPicPr>
        <p:blipFill>
          <a:blip r:embed="rId3"/>
          <a:stretch/>
        </p:blipFill>
        <p:spPr>
          <a:xfrm>
            <a:off x="107640" y="116640"/>
            <a:ext cx="1980000" cy="861840"/>
          </a:xfrm>
          <a:prstGeom prst="rect">
            <a:avLst/>
          </a:prstGeom>
          <a:ln>
            <a:noFill/>
          </a:ln>
        </p:spPr>
      </p:pic>
      <p:sp>
        <p:nvSpPr>
          <p:cNvPr id="40" name="CustomShape 1"/>
          <p:cNvSpPr/>
          <p:nvPr/>
        </p:nvSpPr>
        <p:spPr>
          <a:xfrm>
            <a:off x="107640" y="116640"/>
            <a:ext cx="8924040" cy="6619680"/>
          </a:xfrm>
          <a:prstGeom prst="round1Rect">
            <a:avLst>
              <a:gd name="adj" fmla="val 16667"/>
            </a:avLst>
          </a:prstGeom>
          <a:noFill/>
          <a:ln w="25560">
            <a:solidFill>
              <a:srgbClr val="30D5C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CustomShape 2"/>
          <p:cNvSpPr/>
          <p:nvPr/>
        </p:nvSpPr>
        <p:spPr>
          <a:xfrm>
            <a:off x="637775" y="360992"/>
            <a:ext cx="8506225" cy="3986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i="1" strike="noStrike" spc="-1" dirty="0">
                <a:solidFill>
                  <a:srgbClr val="3EB1B1"/>
                </a:solidFill>
                <a:latin typeface="Times New Roman"/>
                <a:ea typeface="DejaVu Sans"/>
              </a:rPr>
              <a:t>Департамент энергетики и тарифов Ивановской области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F6D1802-7D2A-4D66-ABE6-8C2B2290B545}"/>
              </a:ext>
            </a:extLst>
          </p:cNvPr>
          <p:cNvSpPr txBox="1"/>
          <p:nvPr/>
        </p:nvSpPr>
        <p:spPr>
          <a:xfrm>
            <a:off x="321188" y="834101"/>
            <a:ext cx="84969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spc="-1" dirty="0">
                <a:solidFill>
                  <a:srgbClr val="0355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Предельные индексы изменения размера платы за коммунальные услуги – фактор, ограничивающий рост тарифов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="" xmlns:a16="http://schemas.microsoft.com/office/drawing/2014/main" id="{3F108F70-F9B8-484C-95CB-8BE936F528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9576926"/>
              </p:ext>
            </p:extLst>
          </p:nvPr>
        </p:nvGraphicFramePr>
        <p:xfrm>
          <a:off x="637775" y="2376316"/>
          <a:ext cx="3350625" cy="2844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8" name="Схема 7">
            <a:extLst>
              <a:ext uri="{FF2B5EF4-FFF2-40B4-BE49-F238E27FC236}">
                <a16:creationId xmlns="" xmlns:a16="http://schemas.microsoft.com/office/drawing/2014/main" id="{D65DBD40-A335-4EB7-9742-2FAA75B78F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7838118"/>
              </p:ext>
            </p:extLst>
          </p:nvPr>
        </p:nvGraphicFramePr>
        <p:xfrm>
          <a:off x="4803420" y="2329931"/>
          <a:ext cx="4164102" cy="2867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9" name="Скругленный прямоугольник 6">
            <a:extLst>
              <a:ext uri="{FF2B5EF4-FFF2-40B4-BE49-F238E27FC236}">
                <a16:creationId xmlns="" xmlns:a16="http://schemas.microsoft.com/office/drawing/2014/main" id="{5BF7AE66-A788-45A3-9D1B-BE726A81B6C1}"/>
              </a:ext>
            </a:extLst>
          </p:cNvPr>
          <p:cNvSpPr/>
          <p:nvPr/>
        </p:nvSpPr>
        <p:spPr>
          <a:xfrm>
            <a:off x="5066113" y="1693440"/>
            <a:ext cx="3384376" cy="607794"/>
          </a:xfrm>
          <a:prstGeom prst="roundRect">
            <a:avLst/>
          </a:prstGeom>
          <a:noFill/>
          <a:ln>
            <a:solidFill>
              <a:srgbClr val="09D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1 июля 2025 г.</a:t>
            </a:r>
          </a:p>
        </p:txBody>
      </p:sp>
      <p:sp>
        <p:nvSpPr>
          <p:cNvPr id="10" name="Скругленный прямоугольник 6">
            <a:extLst>
              <a:ext uri="{FF2B5EF4-FFF2-40B4-BE49-F238E27FC236}">
                <a16:creationId xmlns="" xmlns:a16="http://schemas.microsoft.com/office/drawing/2014/main" id="{5F7F4731-ED9C-4791-8200-BA459B5F6838}"/>
              </a:ext>
            </a:extLst>
          </p:cNvPr>
          <p:cNvSpPr/>
          <p:nvPr/>
        </p:nvSpPr>
        <p:spPr>
          <a:xfrm>
            <a:off x="637775" y="1663987"/>
            <a:ext cx="3422633" cy="660978"/>
          </a:xfrm>
          <a:prstGeom prst="roundRect">
            <a:avLst/>
          </a:prstGeom>
          <a:noFill/>
          <a:ln>
            <a:solidFill>
              <a:srgbClr val="09D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1 января 2025 г.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82CD214C-9F57-46AD-B029-096FA314B856}"/>
              </a:ext>
            </a:extLst>
          </p:cNvPr>
          <p:cNvSpPr/>
          <p:nvPr/>
        </p:nvSpPr>
        <p:spPr>
          <a:xfrm>
            <a:off x="155509" y="5698811"/>
            <a:ext cx="892404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превышение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13,8% +1,1%        14,9% 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г. Иваново и 4-м поселениям Ивановского района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30EC35D4-B291-45FD-95D3-D19142D3D5F1}"/>
              </a:ext>
            </a:extLst>
          </p:cNvPr>
          <p:cNvSpPr/>
          <p:nvPr/>
        </p:nvSpPr>
        <p:spPr>
          <a:xfrm>
            <a:off x="2198240" y="4876459"/>
            <a:ext cx="4550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! Согласовано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Стрелка: вправо 3">
            <a:extLst>
              <a:ext uri="{FF2B5EF4-FFF2-40B4-BE49-F238E27FC236}">
                <a16:creationId xmlns="" xmlns:a16="http://schemas.microsoft.com/office/drawing/2014/main" id="{341A44D3-FEC5-4502-BA0E-8E22412BCB80}"/>
              </a:ext>
            </a:extLst>
          </p:cNvPr>
          <p:cNvSpPr/>
          <p:nvPr/>
        </p:nvSpPr>
        <p:spPr>
          <a:xfrm>
            <a:off x="5868144" y="5812360"/>
            <a:ext cx="504056" cy="352976"/>
          </a:xfrm>
          <a:prstGeom prst="rightArrow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3251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9" descr="Герб и флаг.png"/>
          <p:cNvPicPr/>
          <p:nvPr/>
        </p:nvPicPr>
        <p:blipFill>
          <a:blip r:embed="rId2"/>
          <a:stretch/>
        </p:blipFill>
        <p:spPr>
          <a:xfrm>
            <a:off x="107640" y="116640"/>
            <a:ext cx="1980000" cy="861840"/>
          </a:xfrm>
          <a:prstGeom prst="rect">
            <a:avLst/>
          </a:prstGeom>
          <a:ln>
            <a:noFill/>
          </a:ln>
        </p:spPr>
      </p:pic>
      <p:sp>
        <p:nvSpPr>
          <p:cNvPr id="40" name="CustomShape 1"/>
          <p:cNvSpPr/>
          <p:nvPr/>
        </p:nvSpPr>
        <p:spPr>
          <a:xfrm>
            <a:off x="107640" y="116640"/>
            <a:ext cx="8924040" cy="6619680"/>
          </a:xfrm>
          <a:prstGeom prst="round1Rect">
            <a:avLst>
              <a:gd name="adj" fmla="val 16667"/>
            </a:avLst>
          </a:prstGeom>
          <a:noFill/>
          <a:ln w="25560">
            <a:solidFill>
              <a:srgbClr val="30D5C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CustomShape 2"/>
          <p:cNvSpPr/>
          <p:nvPr/>
        </p:nvSpPr>
        <p:spPr>
          <a:xfrm>
            <a:off x="1520952" y="300014"/>
            <a:ext cx="6867144" cy="3986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i="1" strike="noStrike" spc="-1" dirty="0">
                <a:solidFill>
                  <a:srgbClr val="3EB1B1"/>
                </a:solidFill>
                <a:latin typeface="Times New Roman"/>
                <a:ea typeface="DejaVu Sans"/>
              </a:rPr>
              <a:t>Департамент энергетики и тарифов Ивановской области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5E068CE-56BC-4217-9BA6-7D9CFB34E1FC}"/>
              </a:ext>
            </a:extLst>
          </p:cNvPr>
          <p:cNvSpPr txBox="1"/>
          <p:nvPr/>
        </p:nvSpPr>
        <p:spPr>
          <a:xfrm>
            <a:off x="179512" y="764704"/>
            <a:ext cx="88521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spc="-1" dirty="0">
                <a:solidFill>
                  <a:srgbClr val="0355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spc="-1" dirty="0">
                <a:solidFill>
                  <a:srgbClr val="0355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тарифов на коммунальные ресурсы для населения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u="sng" spc="-1" dirty="0">
                <a:solidFill>
                  <a:srgbClr val="0355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июля 2025 г.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="" xmlns:a16="http://schemas.microsoft.com/office/drawing/2014/main" id="{E5DEDD81-E43C-4036-BBF0-8BE407FF6F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996087"/>
              </p:ext>
            </p:extLst>
          </p:nvPr>
        </p:nvGraphicFramePr>
        <p:xfrm>
          <a:off x="213107" y="1606153"/>
          <a:ext cx="8784977" cy="5029414"/>
        </p:xfrm>
        <a:graphic>
          <a:graphicData uri="http://schemas.openxmlformats.org/drawingml/2006/table">
            <a:tbl>
              <a:tblPr/>
              <a:tblGrid>
                <a:gridCol w="3045019">
                  <a:extLst>
                    <a:ext uri="{9D8B030D-6E8A-4147-A177-3AD203B41FA5}">
                      <a16:colId xmlns="" xmlns:a16="http://schemas.microsoft.com/office/drawing/2014/main" val="2779366933"/>
                    </a:ext>
                  </a:extLst>
                </a:gridCol>
                <a:gridCol w="1635501">
                  <a:extLst>
                    <a:ext uri="{9D8B030D-6E8A-4147-A177-3AD203B41FA5}">
                      <a16:colId xmlns="" xmlns:a16="http://schemas.microsoft.com/office/drawing/2014/main" val="435271348"/>
                    </a:ext>
                  </a:extLst>
                </a:gridCol>
                <a:gridCol w="1440160">
                  <a:extLst>
                    <a:ext uri="{9D8B030D-6E8A-4147-A177-3AD203B41FA5}">
                      <a16:colId xmlns="" xmlns:a16="http://schemas.microsoft.com/office/drawing/2014/main" val="2422080082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734287407"/>
                    </a:ext>
                  </a:extLst>
                </a:gridCol>
                <a:gridCol w="1512169">
                  <a:extLst>
                    <a:ext uri="{9D8B030D-6E8A-4147-A177-3AD203B41FA5}">
                      <a16:colId xmlns="" xmlns:a16="http://schemas.microsoft.com/office/drawing/2014/main" val="2222900741"/>
                    </a:ext>
                  </a:extLst>
                </a:gridCol>
              </a:tblGrid>
              <a:tr h="10000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Коммунальная услуга</a:t>
                      </a:r>
                    </a:p>
                  </a:txBody>
                  <a:tcPr marL="8154" marR="8154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Ивановская область</a:t>
                      </a:r>
                    </a:p>
                  </a:txBody>
                  <a:tcPr marL="8154" marR="8154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Иваново + 4 МО в Ивановском </a:t>
                      </a:r>
                      <a:r>
                        <a:rPr lang="ru-RU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м.р</a:t>
                      </a: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8154" marR="8154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Кохма</a:t>
                      </a:r>
                    </a:p>
                  </a:txBody>
                  <a:tcPr marL="8154" marR="8154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Льготные тарифы</a:t>
                      </a:r>
                    </a:p>
                  </a:txBody>
                  <a:tcPr marL="8154" marR="8154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53808315"/>
                  </a:ext>
                </a:extLst>
              </a:tr>
              <a:tr h="63090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Электроэнергия </a:t>
                      </a:r>
                      <a:r>
                        <a:rPr lang="ru-RU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одноставочный</a:t>
                      </a: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тариф</a:t>
                      </a:r>
                    </a:p>
                  </a:txBody>
                  <a:tcPr marL="73382" marR="8154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D5D5">
                        <a:alpha val="37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12,6%</a:t>
                      </a: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54" marR="8154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D5D5">
                        <a:alpha val="37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54" marR="8154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D5D5">
                        <a:alpha val="37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54" marR="8154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D5D5">
                        <a:alpha val="3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154" marR="8154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D5D5">
                        <a:alpha val="37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74290141"/>
                  </a:ext>
                </a:extLst>
              </a:tr>
              <a:tr h="63090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Электроэнергия  зонный тариф</a:t>
                      </a:r>
                    </a:p>
                  </a:txBody>
                  <a:tcPr marL="73382" marR="8154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13,5%-13,9% </a:t>
                      </a: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54" marR="8154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54" marR="8154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54" marR="8154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154" marR="8154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41260357"/>
                  </a:ext>
                </a:extLst>
              </a:tr>
              <a:tr h="31961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Газ</a:t>
                      </a:r>
                    </a:p>
                  </a:txBody>
                  <a:tcPr marL="73382" marR="8154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D5D5">
                        <a:alpha val="37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9,9%</a:t>
                      </a: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54" marR="8154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D5D5">
                        <a:alpha val="37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54" marR="8154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D5D5">
                        <a:alpha val="37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54" marR="8154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D5D5">
                        <a:alpha val="3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154" marR="8154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D5D5">
                        <a:alpha val="37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45735444"/>
                  </a:ext>
                </a:extLst>
              </a:tr>
              <a:tr h="31961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ТКО</a:t>
                      </a:r>
                    </a:p>
                  </a:txBody>
                  <a:tcPr marL="73382" marR="8154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11,1%</a:t>
                      </a: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54" marR="8154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54" marR="8154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54" marR="8154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154" marR="8154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9433666"/>
                  </a:ext>
                </a:extLst>
              </a:tr>
              <a:tr h="63090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Тепловая энергия</a:t>
                      </a:r>
                    </a:p>
                  </a:txBody>
                  <a:tcPr marL="73382" marR="8154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D5D5">
                        <a:alpha val="3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13,0%</a:t>
                      </a:r>
                    </a:p>
                  </a:txBody>
                  <a:tcPr marL="8154" marR="8154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D5D5">
                        <a:alpha val="3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ценовая зона</a:t>
                      </a:r>
                    </a:p>
                  </a:txBody>
                  <a:tcPr marL="8154" marR="8154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D5D5">
                        <a:alpha val="3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ценовая зона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54" marR="8154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D5D5">
                        <a:alpha val="3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7% - 13,7%</a:t>
                      </a:r>
                    </a:p>
                  </a:txBody>
                  <a:tcPr marL="8154" marR="8154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D5D5">
                        <a:alpha val="37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35559072"/>
                  </a:ext>
                </a:extLst>
              </a:tr>
              <a:tr h="63090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Горячая вода</a:t>
                      </a:r>
                    </a:p>
                  </a:txBody>
                  <a:tcPr marL="73382" marR="8154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14,0%</a:t>
                      </a:r>
                    </a:p>
                  </a:txBody>
                  <a:tcPr marL="8154" marR="8154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ценовая зона</a:t>
                      </a:r>
                    </a:p>
                  </a:txBody>
                  <a:tcPr marL="8154" marR="8154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ценовая зона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54" marR="8154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13,7%</a:t>
                      </a:r>
                    </a:p>
                  </a:txBody>
                  <a:tcPr marL="8154" marR="8154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85817436"/>
                  </a:ext>
                </a:extLst>
              </a:tr>
              <a:tr h="31961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Водоснабжение</a:t>
                      </a:r>
                    </a:p>
                  </a:txBody>
                  <a:tcPr marL="73382" marR="8154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D5D5">
                        <a:alpha val="3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14,7%</a:t>
                      </a:r>
                    </a:p>
                  </a:txBody>
                  <a:tcPr marL="8154" marR="8154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D5D5">
                        <a:alpha val="3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18,0%</a:t>
                      </a:r>
                    </a:p>
                  </a:txBody>
                  <a:tcPr marL="8154" marR="8154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D5D5">
                        <a:alpha val="3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13,8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54" marR="8154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D5D5">
                        <a:alpha val="3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 - 13,8%</a:t>
                      </a:r>
                    </a:p>
                  </a:txBody>
                  <a:tcPr marL="8154" marR="8154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D5D5">
                        <a:alpha val="37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11327950"/>
                  </a:ext>
                </a:extLst>
              </a:tr>
              <a:tr h="31961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Водоотведение</a:t>
                      </a:r>
                    </a:p>
                  </a:txBody>
                  <a:tcPr marL="73382" marR="8154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14,8%</a:t>
                      </a:r>
                    </a:p>
                  </a:txBody>
                  <a:tcPr marL="8154" marR="8154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18,0%</a:t>
                      </a:r>
                    </a:p>
                  </a:txBody>
                  <a:tcPr marL="8154" marR="8154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13,8</a:t>
                      </a:r>
                    </a:p>
                  </a:txBody>
                  <a:tcPr marL="8154" marR="8154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 - 13,8%</a:t>
                      </a:r>
                    </a:p>
                  </a:txBody>
                  <a:tcPr marL="8154" marR="8154" marT="8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190360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37769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9" descr="Герб и флаг.png"/>
          <p:cNvPicPr/>
          <p:nvPr/>
        </p:nvPicPr>
        <p:blipFill>
          <a:blip r:embed="rId2"/>
          <a:stretch/>
        </p:blipFill>
        <p:spPr>
          <a:xfrm>
            <a:off x="107640" y="116640"/>
            <a:ext cx="1980000" cy="861840"/>
          </a:xfrm>
          <a:prstGeom prst="rect">
            <a:avLst/>
          </a:prstGeom>
          <a:ln>
            <a:noFill/>
          </a:ln>
        </p:spPr>
      </p:pic>
      <p:sp>
        <p:nvSpPr>
          <p:cNvPr id="40" name="CustomShape 1"/>
          <p:cNvSpPr/>
          <p:nvPr/>
        </p:nvSpPr>
        <p:spPr>
          <a:xfrm>
            <a:off x="107640" y="116640"/>
            <a:ext cx="8924040" cy="6619680"/>
          </a:xfrm>
          <a:prstGeom prst="round1Rect">
            <a:avLst>
              <a:gd name="adj" fmla="val 16667"/>
            </a:avLst>
          </a:prstGeom>
          <a:noFill/>
          <a:ln w="25560">
            <a:solidFill>
              <a:srgbClr val="30D5C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CustomShape 2"/>
          <p:cNvSpPr/>
          <p:nvPr/>
        </p:nvSpPr>
        <p:spPr>
          <a:xfrm>
            <a:off x="1520952" y="300014"/>
            <a:ext cx="6867144" cy="3986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i="1" strike="noStrike" spc="-1" dirty="0">
                <a:solidFill>
                  <a:srgbClr val="3EB1B1"/>
                </a:solidFill>
                <a:latin typeface="Times New Roman"/>
                <a:ea typeface="DejaVu Sans"/>
              </a:rPr>
              <a:t>Департамент энергетики и тарифов Ивановской области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5E068CE-56BC-4217-9BA6-7D9CFB34E1FC}"/>
              </a:ext>
            </a:extLst>
          </p:cNvPr>
          <p:cNvSpPr txBox="1"/>
          <p:nvPr/>
        </p:nvSpPr>
        <p:spPr>
          <a:xfrm>
            <a:off x="179512" y="856783"/>
            <a:ext cx="885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spc="-1" dirty="0">
                <a:solidFill>
                  <a:srgbClr val="0355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Расчетная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-1" dirty="0">
                <a:solidFill>
                  <a:srgbClr val="0355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субсидий на 2025 г. </a:t>
            </a:r>
            <a:r>
              <a:rPr lang="ru-RU" sz="2400" b="1" spc="-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119 млн. руб. (+12,1%) 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="" xmlns:a16="http://schemas.microsoft.com/office/drawing/2014/main" id="{19724EA2-83CC-439C-8AFE-09A3A81352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7741465"/>
              </p:ext>
            </p:extLst>
          </p:nvPr>
        </p:nvGraphicFramePr>
        <p:xfrm>
          <a:off x="165706" y="1426606"/>
          <a:ext cx="8875963" cy="5309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874491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/>
          <p:nvPr/>
        </p:nvPicPr>
        <p:blipFill>
          <a:blip r:embed="rId2">
            <a:alphaModFix amt="10000"/>
          </a:blip>
          <a:stretch/>
        </p:blipFill>
        <p:spPr>
          <a:xfrm>
            <a:off x="122040" y="72000"/>
            <a:ext cx="9021600" cy="6639480"/>
          </a:xfrm>
          <a:prstGeom prst="rect">
            <a:avLst/>
          </a:prstGeom>
          <a:ln>
            <a:noFill/>
          </a:ln>
        </p:spPr>
      </p:pic>
      <p:pic>
        <p:nvPicPr>
          <p:cNvPr id="39" name="Рисунок 9" descr="Герб и флаг.png"/>
          <p:cNvPicPr/>
          <p:nvPr/>
        </p:nvPicPr>
        <p:blipFill>
          <a:blip r:embed="rId3"/>
          <a:stretch/>
        </p:blipFill>
        <p:spPr>
          <a:xfrm>
            <a:off x="107640" y="116640"/>
            <a:ext cx="1980000" cy="861840"/>
          </a:xfrm>
          <a:prstGeom prst="rect">
            <a:avLst/>
          </a:prstGeom>
          <a:ln>
            <a:noFill/>
          </a:ln>
        </p:spPr>
      </p:pic>
      <p:sp>
        <p:nvSpPr>
          <p:cNvPr id="40" name="CustomShape 1"/>
          <p:cNvSpPr/>
          <p:nvPr/>
        </p:nvSpPr>
        <p:spPr>
          <a:xfrm>
            <a:off x="107640" y="116640"/>
            <a:ext cx="8924040" cy="6619680"/>
          </a:xfrm>
          <a:prstGeom prst="round1Rect">
            <a:avLst>
              <a:gd name="adj" fmla="val 16667"/>
            </a:avLst>
          </a:prstGeom>
          <a:noFill/>
          <a:ln w="25560">
            <a:solidFill>
              <a:srgbClr val="30D5C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CustomShape 2"/>
          <p:cNvSpPr/>
          <p:nvPr/>
        </p:nvSpPr>
        <p:spPr>
          <a:xfrm>
            <a:off x="1646382" y="359322"/>
            <a:ext cx="6979680" cy="3986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i="1" strike="noStrike" spc="-1" dirty="0">
                <a:solidFill>
                  <a:srgbClr val="3EB1B1"/>
                </a:solidFill>
                <a:latin typeface="Times New Roman"/>
                <a:ea typeface="DejaVu Sans"/>
              </a:rPr>
              <a:t>Департамент энергетики и тарифов Ивановской области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69D9CDD-EE57-4515-81C7-0DC9073B49CA}"/>
              </a:ext>
            </a:extLst>
          </p:cNvPr>
          <p:cNvSpPr txBox="1"/>
          <p:nvPr/>
        </p:nvSpPr>
        <p:spPr>
          <a:xfrm>
            <a:off x="213176" y="799194"/>
            <a:ext cx="87129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spc="-1" dirty="0">
                <a:solidFill>
                  <a:srgbClr val="0355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Тарифы</a:t>
            </a: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spc="-1" dirty="0">
                <a:solidFill>
                  <a:srgbClr val="0355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электрическую энергию для городского населения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spc="-1" dirty="0">
                <a:solidFill>
                  <a:srgbClr val="0355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разрезе регионов ЦФО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spc="-1" dirty="0">
                <a:solidFill>
                  <a:srgbClr val="0355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 диапазон)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="" xmlns:a16="http://schemas.microsoft.com/office/drawing/2014/main" id="{26CAF8EA-1394-4EF9-BF0D-4E592062CED5}"/>
              </a:ext>
            </a:extLst>
          </p:cNvPr>
          <p:cNvGraphicFramePr>
            <a:graphicFrameLocks/>
          </p:cNvGraphicFramePr>
          <p:nvPr/>
        </p:nvGraphicFramePr>
        <p:xfrm>
          <a:off x="755576" y="2057400"/>
          <a:ext cx="7776864" cy="4001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" name="Прямая соединительная линия 2"/>
          <p:cNvCxnSpPr/>
          <p:nvPr/>
        </p:nvCxnSpPr>
        <p:spPr>
          <a:xfrm flipV="1">
            <a:off x="1263587" y="4853136"/>
            <a:ext cx="864096" cy="864096"/>
          </a:xfrm>
          <a:prstGeom prst="line">
            <a:avLst/>
          </a:prstGeom>
          <a:ln w="12700" cmpd="sng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67363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9_0" descr="Герб и флаг.png"/>
          <p:cNvPicPr/>
          <p:nvPr/>
        </p:nvPicPr>
        <p:blipFill>
          <a:blip r:embed="rId2"/>
          <a:stretch/>
        </p:blipFill>
        <p:spPr>
          <a:xfrm>
            <a:off x="107640" y="116640"/>
            <a:ext cx="1980000" cy="861840"/>
          </a:xfrm>
          <a:prstGeom prst="rect">
            <a:avLst/>
          </a:prstGeom>
          <a:ln>
            <a:noFill/>
          </a:ln>
        </p:spPr>
      </p:pic>
      <p:sp>
        <p:nvSpPr>
          <p:cNvPr id="46" name="CustomShape 1"/>
          <p:cNvSpPr/>
          <p:nvPr/>
        </p:nvSpPr>
        <p:spPr>
          <a:xfrm>
            <a:off x="107640" y="116640"/>
            <a:ext cx="8924040" cy="6619680"/>
          </a:xfrm>
          <a:prstGeom prst="round1Rect">
            <a:avLst>
              <a:gd name="adj" fmla="val 16667"/>
            </a:avLst>
          </a:prstGeom>
          <a:noFill/>
          <a:ln w="25560">
            <a:solidFill>
              <a:srgbClr val="30D5C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CustomShape 2"/>
          <p:cNvSpPr/>
          <p:nvPr/>
        </p:nvSpPr>
        <p:spPr>
          <a:xfrm>
            <a:off x="1907640" y="404640"/>
            <a:ext cx="697968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i="1" strike="noStrike" spc="-1">
                <a:solidFill>
                  <a:srgbClr val="3EB1B1"/>
                </a:solidFill>
                <a:latin typeface="Times New Roman"/>
                <a:ea typeface="DejaVu Sans"/>
              </a:rPr>
              <a:t>Департамент энергетики и тарифов Ивановской области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9D93BF9-1A91-4039-8765-86E6FA906027}"/>
              </a:ext>
            </a:extLst>
          </p:cNvPr>
          <p:cNvSpPr txBox="1"/>
          <p:nvPr/>
        </p:nvSpPr>
        <p:spPr>
          <a:xfrm>
            <a:off x="323528" y="1003650"/>
            <a:ext cx="8496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spc="-1" dirty="0" err="1">
                <a:solidFill>
                  <a:srgbClr val="0355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Спецнадбавка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-1" dirty="0">
                <a:solidFill>
                  <a:srgbClr val="0355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источник финансирования газификации и «</a:t>
            </a:r>
            <a:r>
              <a:rPr lang="ru-RU" sz="2400" b="1" spc="-1" dirty="0" err="1">
                <a:solidFill>
                  <a:srgbClr val="0355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догазификации</a:t>
            </a:r>
            <a:r>
              <a:rPr lang="ru-RU" sz="2400" b="1" spc="-1" dirty="0">
                <a:solidFill>
                  <a:srgbClr val="0355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="" xmlns:a16="http://schemas.microsoft.com/office/drawing/2014/main" id="{995A9B14-3709-4745-89F2-D2931B270D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538794"/>
              </p:ext>
            </p:extLst>
          </p:nvPr>
        </p:nvGraphicFramePr>
        <p:xfrm>
          <a:off x="323528" y="2039097"/>
          <a:ext cx="8496941" cy="4558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07339725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Рисунок 55"/>
          <p:cNvPicPr/>
          <p:nvPr/>
        </p:nvPicPr>
        <p:blipFill>
          <a:blip r:embed="rId2">
            <a:alphaModFix amt="10000"/>
          </a:blip>
          <a:stretch/>
        </p:blipFill>
        <p:spPr>
          <a:xfrm>
            <a:off x="539931" y="288000"/>
            <a:ext cx="8297007" cy="6448320"/>
          </a:xfrm>
          <a:prstGeom prst="rect">
            <a:avLst/>
          </a:prstGeom>
          <a:ln>
            <a:noFill/>
          </a:ln>
        </p:spPr>
      </p:pic>
      <p:pic>
        <p:nvPicPr>
          <p:cNvPr id="57" name="Рисунок 9_2" descr="Герб и флаг.png"/>
          <p:cNvPicPr/>
          <p:nvPr/>
        </p:nvPicPr>
        <p:blipFill>
          <a:blip r:embed="rId3"/>
          <a:stretch/>
        </p:blipFill>
        <p:spPr>
          <a:xfrm>
            <a:off x="107640" y="116640"/>
            <a:ext cx="1980000" cy="861840"/>
          </a:xfrm>
          <a:prstGeom prst="rect">
            <a:avLst/>
          </a:prstGeom>
          <a:ln>
            <a:noFill/>
          </a:ln>
        </p:spPr>
      </p:pic>
      <p:sp>
        <p:nvSpPr>
          <p:cNvPr id="58" name="CustomShape 1"/>
          <p:cNvSpPr/>
          <p:nvPr/>
        </p:nvSpPr>
        <p:spPr>
          <a:xfrm>
            <a:off x="107640" y="116640"/>
            <a:ext cx="8924040" cy="6619680"/>
          </a:xfrm>
          <a:prstGeom prst="round1Rect">
            <a:avLst>
              <a:gd name="adj" fmla="val 16667"/>
            </a:avLst>
          </a:prstGeom>
          <a:noFill/>
          <a:ln w="25560">
            <a:solidFill>
              <a:srgbClr val="30D5C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" name="CustomShape 2"/>
          <p:cNvSpPr/>
          <p:nvPr/>
        </p:nvSpPr>
        <p:spPr>
          <a:xfrm>
            <a:off x="1907640" y="404640"/>
            <a:ext cx="697968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i="1" strike="noStrike" spc="-1">
                <a:solidFill>
                  <a:srgbClr val="3EB1B1"/>
                </a:solidFill>
                <a:latin typeface="Times New Roman"/>
                <a:ea typeface="DejaVu Sans"/>
              </a:rPr>
              <a:t>Департамент энергетики и тарифов Ивановской области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601712E-9D23-40CD-BFB9-4D8B35AD2A0A}"/>
              </a:ext>
            </a:extLst>
          </p:cNvPr>
          <p:cNvSpPr txBox="1"/>
          <p:nvPr/>
        </p:nvSpPr>
        <p:spPr>
          <a:xfrm>
            <a:off x="173134" y="877051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spc="-1" dirty="0">
                <a:solidFill>
                  <a:srgbClr val="0355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Плата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-1" dirty="0">
                <a:solidFill>
                  <a:srgbClr val="0355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услугу по обращению с ТКО в регионах ЦФО 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="" xmlns:a16="http://schemas.microsoft.com/office/drawing/2014/main" id="{442C2BD0-56B3-438C-9C04-A711EC2908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1566151"/>
              </p:ext>
            </p:extLst>
          </p:nvPr>
        </p:nvGraphicFramePr>
        <p:xfrm>
          <a:off x="107640" y="1338716"/>
          <a:ext cx="8924040" cy="5685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73466593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9" descr="Герб и флаг.png"/>
          <p:cNvPicPr/>
          <p:nvPr/>
        </p:nvPicPr>
        <p:blipFill>
          <a:blip r:embed="rId2"/>
          <a:stretch/>
        </p:blipFill>
        <p:spPr>
          <a:xfrm>
            <a:off x="107640" y="116640"/>
            <a:ext cx="1980000" cy="861840"/>
          </a:xfrm>
          <a:prstGeom prst="rect">
            <a:avLst/>
          </a:prstGeom>
          <a:ln>
            <a:noFill/>
          </a:ln>
        </p:spPr>
      </p:pic>
      <p:sp>
        <p:nvSpPr>
          <p:cNvPr id="40" name="CustomShape 1"/>
          <p:cNvSpPr/>
          <p:nvPr/>
        </p:nvSpPr>
        <p:spPr>
          <a:xfrm>
            <a:off x="107640" y="116640"/>
            <a:ext cx="8924040" cy="6619680"/>
          </a:xfrm>
          <a:prstGeom prst="round1Rect">
            <a:avLst>
              <a:gd name="adj" fmla="val 16667"/>
            </a:avLst>
          </a:prstGeom>
          <a:noFill/>
          <a:ln w="25560">
            <a:solidFill>
              <a:srgbClr val="30D5C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CustomShape 2"/>
          <p:cNvSpPr/>
          <p:nvPr/>
        </p:nvSpPr>
        <p:spPr>
          <a:xfrm>
            <a:off x="1520952" y="300014"/>
            <a:ext cx="6867144" cy="3986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i="1" strike="noStrike" spc="-1" dirty="0">
                <a:solidFill>
                  <a:srgbClr val="3EB1B1"/>
                </a:solidFill>
                <a:latin typeface="Times New Roman"/>
                <a:ea typeface="DejaVu Sans"/>
              </a:rPr>
              <a:t>Департамент энергетики и тарифов Ивановской области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5E068CE-56BC-4217-9BA6-7D9CFB34E1FC}"/>
              </a:ext>
            </a:extLst>
          </p:cNvPr>
          <p:cNvSpPr txBox="1"/>
          <p:nvPr/>
        </p:nvSpPr>
        <p:spPr>
          <a:xfrm>
            <a:off x="179512" y="986468"/>
            <a:ext cx="885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u="sng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на 2025 год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192C2786-E51C-40F0-A0C1-5DA28A253186}"/>
              </a:ext>
            </a:extLst>
          </p:cNvPr>
          <p:cNvSpPr/>
          <p:nvPr/>
        </p:nvSpPr>
        <p:spPr>
          <a:xfrm>
            <a:off x="523375" y="1714738"/>
            <a:ext cx="820891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fontAlgn="base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ru-RU" sz="2500" b="1" dirty="0">
                <a:solidFill>
                  <a:srgbClr val="006666"/>
                </a:solidFill>
                <a:latin typeface="Times New Roman"/>
                <a:ea typeface="Times New Roman"/>
                <a:cs typeface="Times New Roman"/>
              </a:rPr>
              <a:t>Сбалансированные и справедливые тарифы в срок!</a:t>
            </a:r>
          </a:p>
          <a:p>
            <a:pPr marL="342900" indent="-342900" fontAlgn="base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ru-RU" sz="2500" b="1" dirty="0">
                <a:solidFill>
                  <a:srgbClr val="006666"/>
                </a:solidFill>
                <a:latin typeface="Times New Roman"/>
                <a:ea typeface="Times New Roman"/>
                <a:cs typeface="Times New Roman"/>
              </a:rPr>
              <a:t>К изменениям законодательства в сфере регулирования тарифов будь готов!</a:t>
            </a:r>
          </a:p>
          <a:p>
            <a:pPr marL="342900" indent="-342900" algn="just" fontAlgn="base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ru-RU" sz="2500" b="1" dirty="0">
                <a:solidFill>
                  <a:srgbClr val="006666"/>
                </a:solidFill>
                <a:latin typeface="Times New Roman"/>
                <a:ea typeface="Times New Roman"/>
                <a:cs typeface="Times New Roman"/>
              </a:rPr>
              <a:t>Оптимизация размера </a:t>
            </a:r>
            <a:r>
              <a:rPr lang="ru-RU" sz="2500" b="1" dirty="0" err="1">
                <a:solidFill>
                  <a:srgbClr val="006666"/>
                </a:solidFill>
                <a:latin typeface="Times New Roman"/>
                <a:ea typeface="Times New Roman"/>
                <a:cs typeface="Times New Roman"/>
              </a:rPr>
              <a:t>межтарифной</a:t>
            </a:r>
            <a:r>
              <a:rPr lang="ru-RU" sz="2500" b="1" dirty="0">
                <a:solidFill>
                  <a:srgbClr val="006666"/>
                </a:solidFill>
                <a:latin typeface="Times New Roman"/>
                <a:ea typeface="Times New Roman"/>
                <a:cs typeface="Times New Roman"/>
              </a:rPr>
              <a:t> разницы!</a:t>
            </a:r>
          </a:p>
          <a:p>
            <a:pPr marL="342900" indent="-342900" algn="just" fontAlgn="base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ru-RU" sz="2500" b="1" dirty="0">
                <a:solidFill>
                  <a:srgbClr val="006666"/>
                </a:solidFill>
                <a:latin typeface="Times New Roman"/>
                <a:ea typeface="Times New Roman"/>
                <a:cs typeface="Times New Roman"/>
              </a:rPr>
              <a:t>Качество тарифных решений – результат «работы над ошибками»!</a:t>
            </a:r>
          </a:p>
          <a:p>
            <a:pPr marL="342900" indent="-342900" algn="just" fontAlgn="base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ru-RU" sz="2500" b="1" dirty="0">
                <a:solidFill>
                  <a:srgbClr val="006666"/>
                </a:solidFill>
                <a:latin typeface="Times New Roman"/>
                <a:ea typeface="Times New Roman"/>
                <a:cs typeface="Times New Roman"/>
              </a:rPr>
              <a:t>Замеры ТКО!</a:t>
            </a:r>
          </a:p>
          <a:p>
            <a:pPr marL="342900" indent="-342900" algn="just" fontAlgn="base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ü"/>
            </a:pPr>
            <a:endParaRPr lang="ru-RU" sz="2500" b="1" dirty="0">
              <a:solidFill>
                <a:srgbClr val="006666"/>
              </a:solidFill>
              <a:latin typeface="Times New Roman"/>
              <a:ea typeface="Times New Roman"/>
              <a:cs typeface="Times New Roman"/>
            </a:endParaRPr>
          </a:p>
          <a:p>
            <a:pPr algn="just" fontAlgn="base">
              <a:spcBef>
                <a:spcPct val="0"/>
              </a:spcBef>
              <a:spcAft>
                <a:spcPts val="1200"/>
              </a:spcAft>
            </a:pPr>
            <a:endParaRPr lang="ru-RU" sz="2000" b="1" dirty="0">
              <a:solidFill>
                <a:srgbClr val="006666"/>
              </a:solidFill>
              <a:latin typeface="Times New Roman"/>
              <a:ea typeface="Times New Roman"/>
              <a:cs typeface="Times New Roman"/>
            </a:endParaRPr>
          </a:p>
          <a:p>
            <a:pPr marL="342900" indent="-342900" algn="just" fontAlgn="base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ü"/>
            </a:pPr>
            <a:endParaRPr lang="ru-RU" sz="2000" b="1" dirty="0">
              <a:solidFill>
                <a:srgbClr val="006666"/>
              </a:solidFill>
              <a:latin typeface="Times New Roman"/>
              <a:ea typeface="Times New Roman"/>
              <a:cs typeface="Times New Roman"/>
            </a:endParaRPr>
          </a:p>
          <a:p>
            <a:pPr algn="just" fontAlgn="base">
              <a:spcBef>
                <a:spcPct val="0"/>
              </a:spcBef>
              <a:spcAft>
                <a:spcPts val="1200"/>
              </a:spcAft>
            </a:pPr>
            <a:endParaRPr lang="ru-RU" sz="2000" dirty="0">
              <a:solidFill>
                <a:srgbClr val="006666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35301385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9" descr="Герб и флаг.png"/>
          <p:cNvPicPr/>
          <p:nvPr/>
        </p:nvPicPr>
        <p:blipFill>
          <a:blip r:embed="rId3"/>
          <a:stretch/>
        </p:blipFill>
        <p:spPr>
          <a:xfrm>
            <a:off x="107640" y="116640"/>
            <a:ext cx="1980000" cy="861840"/>
          </a:xfrm>
          <a:prstGeom prst="rect">
            <a:avLst/>
          </a:prstGeom>
          <a:ln>
            <a:noFill/>
          </a:ln>
        </p:spPr>
      </p:pic>
      <p:sp>
        <p:nvSpPr>
          <p:cNvPr id="40" name="CustomShape 1"/>
          <p:cNvSpPr/>
          <p:nvPr/>
        </p:nvSpPr>
        <p:spPr>
          <a:xfrm>
            <a:off x="107640" y="116640"/>
            <a:ext cx="8924040" cy="6619680"/>
          </a:xfrm>
          <a:prstGeom prst="round1Rect">
            <a:avLst>
              <a:gd name="adj" fmla="val 16667"/>
            </a:avLst>
          </a:prstGeom>
          <a:noFill/>
          <a:ln w="25560">
            <a:solidFill>
              <a:srgbClr val="30D5C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CustomShape 2"/>
          <p:cNvSpPr/>
          <p:nvPr/>
        </p:nvSpPr>
        <p:spPr>
          <a:xfrm>
            <a:off x="416440" y="148937"/>
            <a:ext cx="8506225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i="1" strike="noStrike" spc="-1" dirty="0">
                <a:solidFill>
                  <a:srgbClr val="3EB1B1"/>
                </a:solidFill>
                <a:latin typeface="Times New Roman"/>
                <a:ea typeface="DejaVu Sans"/>
              </a:rPr>
              <a:t>Департамент энергетики и тарифов </a:t>
            </a:r>
          </a:p>
          <a:p>
            <a:pPr algn="ctr">
              <a:lnSpc>
                <a:spcPct val="100000"/>
              </a:lnSpc>
            </a:pPr>
            <a:r>
              <a:rPr lang="ru-RU" sz="2400" b="1" i="1" strike="noStrike" spc="-1" dirty="0">
                <a:solidFill>
                  <a:srgbClr val="3EB1B1"/>
                </a:solidFill>
                <a:latin typeface="Times New Roman"/>
                <a:ea typeface="DejaVu Sans"/>
              </a:rPr>
              <a:t>Ивановской области</a:t>
            </a:r>
            <a:endParaRPr lang="ru-RU" sz="2400" b="0" strike="noStrike" spc="-1" dirty="0">
              <a:latin typeface="Arial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3980008-54EB-43D4-B209-46B232DF64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00" y="1087512"/>
            <a:ext cx="7343639" cy="550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307951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9" descr="Герб и флаг.png"/>
          <p:cNvPicPr/>
          <p:nvPr/>
        </p:nvPicPr>
        <p:blipFill>
          <a:blip r:embed="rId2"/>
          <a:stretch/>
        </p:blipFill>
        <p:spPr>
          <a:xfrm>
            <a:off x="107640" y="116640"/>
            <a:ext cx="1980000" cy="861840"/>
          </a:xfrm>
          <a:prstGeom prst="rect">
            <a:avLst/>
          </a:prstGeom>
          <a:ln>
            <a:noFill/>
          </a:ln>
        </p:spPr>
      </p:pic>
      <p:sp>
        <p:nvSpPr>
          <p:cNvPr id="40" name="CustomShape 1"/>
          <p:cNvSpPr/>
          <p:nvPr/>
        </p:nvSpPr>
        <p:spPr>
          <a:xfrm>
            <a:off x="107640" y="116640"/>
            <a:ext cx="8924040" cy="6619680"/>
          </a:xfrm>
          <a:prstGeom prst="round1Rect">
            <a:avLst>
              <a:gd name="adj" fmla="val 16667"/>
            </a:avLst>
          </a:prstGeom>
          <a:noFill/>
          <a:ln w="25560">
            <a:solidFill>
              <a:srgbClr val="30D5C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CustomShape 2"/>
          <p:cNvSpPr/>
          <p:nvPr/>
        </p:nvSpPr>
        <p:spPr>
          <a:xfrm>
            <a:off x="1569747" y="322546"/>
            <a:ext cx="6979680" cy="3986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i="1" strike="noStrike" spc="-1" dirty="0">
                <a:solidFill>
                  <a:srgbClr val="3EB1B1"/>
                </a:solidFill>
                <a:latin typeface="Times New Roman"/>
                <a:ea typeface="DejaVu Sans"/>
              </a:rPr>
              <a:t>Департамент энергетики и тарифов Ивановской области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EDC29BE8-3F8D-416C-B360-AA24A4F98C87}"/>
              </a:ext>
            </a:extLst>
          </p:cNvPr>
          <p:cNvSpPr/>
          <p:nvPr/>
        </p:nvSpPr>
        <p:spPr>
          <a:xfrm>
            <a:off x="323528" y="4114470"/>
            <a:ext cx="316022" cy="136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304522E9-70A7-4766-9BD3-6C6B26936D3D}"/>
              </a:ext>
            </a:extLst>
          </p:cNvPr>
          <p:cNvSpPr/>
          <p:nvPr/>
        </p:nvSpPr>
        <p:spPr>
          <a:xfrm>
            <a:off x="3856732" y="4114470"/>
            <a:ext cx="464655" cy="172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B52D4990-1606-40A1-B31C-BE8DC5EFF59D}"/>
              </a:ext>
            </a:extLst>
          </p:cNvPr>
          <p:cNvSpPr/>
          <p:nvPr/>
        </p:nvSpPr>
        <p:spPr>
          <a:xfrm>
            <a:off x="4604816" y="6559001"/>
            <a:ext cx="352736" cy="121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1A300BD8-8545-4567-8877-61940597BC54}"/>
              </a:ext>
            </a:extLst>
          </p:cNvPr>
          <p:cNvSpPr/>
          <p:nvPr/>
        </p:nvSpPr>
        <p:spPr>
          <a:xfrm>
            <a:off x="8460432" y="6535454"/>
            <a:ext cx="352736" cy="121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B535D337-3FC4-4B62-B1CE-FBE147249EAA}"/>
              </a:ext>
            </a:extLst>
          </p:cNvPr>
          <p:cNvSpPr/>
          <p:nvPr/>
        </p:nvSpPr>
        <p:spPr>
          <a:xfrm>
            <a:off x="85923" y="910560"/>
            <a:ext cx="89156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kern="0" dirty="0">
                <a:solidFill>
                  <a:srgbClr val="006666"/>
                </a:solidFill>
                <a:latin typeface="Times New Roman"/>
                <a:ea typeface="Calibri"/>
                <a:cs typeface="Times New Roman"/>
              </a:rPr>
              <a:t>Задача тарифного регулирования – соблюдение баланса интересов регулируемых организаций и потребителей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EBD9F308-7DC9-4CD0-A3AA-E3790426DB41}"/>
              </a:ext>
            </a:extLst>
          </p:cNvPr>
          <p:cNvSpPr/>
          <p:nvPr/>
        </p:nvSpPr>
        <p:spPr>
          <a:xfrm>
            <a:off x="230747" y="1943834"/>
            <a:ext cx="8750927" cy="523220"/>
          </a:xfrm>
          <a:prstGeom prst="rect">
            <a:avLst/>
          </a:prstGeom>
          <a:solidFill>
            <a:srgbClr val="09D5D5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</a:rPr>
              <a:t>Сферы регулирования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AC9199BC-2D66-44B0-AA77-99FEB7E6B2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4" y="3472738"/>
            <a:ext cx="818979" cy="79619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B41D1CBB-B11E-45CA-9153-FEF87B0F61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46" y="2499639"/>
            <a:ext cx="818980" cy="84430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78F6D2E9-DF23-426A-9E5E-726E392A1A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4" y="4387914"/>
            <a:ext cx="827572" cy="79208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F4447199-18F6-4090-A3EA-156656D155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496159"/>
            <a:ext cx="819319" cy="78448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F1DCF21A-C529-42D0-83E3-4F51681367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611274"/>
            <a:ext cx="833083" cy="78837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282FBD12-40C9-4994-AD8F-B871B2F2E01A}"/>
              </a:ext>
            </a:extLst>
          </p:cNvPr>
          <p:cNvSpPr txBox="1"/>
          <p:nvPr/>
        </p:nvSpPr>
        <p:spPr>
          <a:xfrm>
            <a:off x="1115616" y="2692933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Электроэнергетика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5502D122-C5B3-4840-95FD-B6F0EAB132C7}"/>
              </a:ext>
            </a:extLst>
          </p:cNvPr>
          <p:cNvSpPr txBox="1"/>
          <p:nvPr/>
        </p:nvSpPr>
        <p:spPr>
          <a:xfrm>
            <a:off x="5940152" y="2728650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Теплоснабжение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46C4DEB6-DD30-4639-861C-157713312FE3}"/>
              </a:ext>
            </a:extLst>
          </p:cNvPr>
          <p:cNvSpPr txBox="1"/>
          <p:nvPr/>
        </p:nvSpPr>
        <p:spPr>
          <a:xfrm>
            <a:off x="6012160" y="3343944"/>
            <a:ext cx="296951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Водоснабжение,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водоотведение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A1C26218-95EF-41CA-A2A3-E9D58874F975}"/>
              </a:ext>
            </a:extLst>
          </p:cNvPr>
          <p:cNvSpPr txBox="1"/>
          <p:nvPr/>
        </p:nvSpPr>
        <p:spPr>
          <a:xfrm>
            <a:off x="1115616" y="3613004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Газоснабжение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B08ADB45-8C96-4A18-8531-1C8D00B444D2}"/>
              </a:ext>
            </a:extLst>
          </p:cNvPr>
          <p:cNvSpPr txBox="1"/>
          <p:nvPr/>
        </p:nvSpPr>
        <p:spPr>
          <a:xfrm>
            <a:off x="1115616" y="4568515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Обращение с ТКО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EFF5E62C-AE86-4DB9-927F-C4C39016C3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422" y="4295070"/>
            <a:ext cx="804537" cy="80453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44579C84-4D94-43FC-9F9B-CE5F2CC47510}"/>
              </a:ext>
            </a:extLst>
          </p:cNvPr>
          <p:cNvSpPr txBox="1"/>
          <p:nvPr/>
        </p:nvSpPr>
        <p:spPr>
          <a:xfrm>
            <a:off x="6012160" y="4481896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Транспорт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="" xmlns:a16="http://schemas.microsoft.com/office/drawing/2014/main" id="{F63DBDF9-0298-41CE-8D80-E3254C763998}"/>
              </a:ext>
            </a:extLst>
          </p:cNvPr>
          <p:cNvSpPr/>
          <p:nvPr/>
        </p:nvSpPr>
        <p:spPr>
          <a:xfrm>
            <a:off x="148971" y="5496535"/>
            <a:ext cx="8874170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u="sng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Прочее:</a:t>
            </a:r>
            <a:r>
              <a:rPr lang="ru-RU" sz="2400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твердое топливо, ЖНВЛП, технический осмотр, перемещение и хранение задержанного ТС, </a:t>
            </a:r>
            <a:r>
              <a:rPr lang="ru-RU" sz="2400" i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техинвентаризация</a:t>
            </a:r>
            <a:r>
              <a:rPr lang="ru-RU" sz="2400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жилфонда </a:t>
            </a:r>
            <a:endParaRPr lang="ru-RU" sz="2400" i="1" dirty="0">
              <a:solidFill>
                <a:prstClr val="black"/>
              </a:solidFill>
              <a:latin typeface="Verdana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277547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трелка: изогнутая вниз 2">
            <a:extLst>
              <a:ext uri="{FF2B5EF4-FFF2-40B4-BE49-F238E27FC236}">
                <a16:creationId xmlns="" xmlns:a16="http://schemas.microsoft.com/office/drawing/2014/main" id="{0BAAE557-0B20-41E5-80A8-00E742BEFBC2}"/>
              </a:ext>
            </a:extLst>
          </p:cNvPr>
          <p:cNvSpPr/>
          <p:nvPr/>
        </p:nvSpPr>
        <p:spPr>
          <a:xfrm rot="183874">
            <a:off x="3433936" y="3983355"/>
            <a:ext cx="1003539" cy="552986"/>
          </a:xfrm>
          <a:prstGeom prst="curvedDownArrow">
            <a:avLst>
              <a:gd name="adj1" fmla="val 21797"/>
              <a:gd name="adj2" fmla="val 82613"/>
              <a:gd name="adj3" fmla="val 5493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923D7E5D-15A8-4AF3-851A-0423C7CB8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288" y="728323"/>
            <a:ext cx="1867392" cy="1385747"/>
          </a:xfrm>
          <a:prstGeom prst="rect">
            <a:avLst/>
          </a:prstGeom>
        </p:spPr>
      </p:pic>
      <p:pic>
        <p:nvPicPr>
          <p:cNvPr id="39" name="Рисунок 9" descr="Герб и флаг.png"/>
          <p:cNvPicPr/>
          <p:nvPr/>
        </p:nvPicPr>
        <p:blipFill>
          <a:blip r:embed="rId3"/>
          <a:stretch/>
        </p:blipFill>
        <p:spPr>
          <a:xfrm>
            <a:off x="107640" y="116640"/>
            <a:ext cx="1980000" cy="861840"/>
          </a:xfrm>
          <a:prstGeom prst="rect">
            <a:avLst/>
          </a:prstGeom>
          <a:ln>
            <a:noFill/>
          </a:ln>
        </p:spPr>
      </p:pic>
      <p:sp>
        <p:nvSpPr>
          <p:cNvPr id="40" name="CustomShape 1"/>
          <p:cNvSpPr/>
          <p:nvPr/>
        </p:nvSpPr>
        <p:spPr>
          <a:xfrm>
            <a:off x="107640" y="116640"/>
            <a:ext cx="8924040" cy="6619680"/>
          </a:xfrm>
          <a:prstGeom prst="round1Rect">
            <a:avLst>
              <a:gd name="adj" fmla="val 16667"/>
            </a:avLst>
          </a:prstGeom>
          <a:noFill/>
          <a:ln w="25560">
            <a:solidFill>
              <a:srgbClr val="30D5C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CustomShape 2"/>
          <p:cNvSpPr/>
          <p:nvPr/>
        </p:nvSpPr>
        <p:spPr>
          <a:xfrm>
            <a:off x="1520952" y="300014"/>
            <a:ext cx="6867144" cy="3986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3EB1B1"/>
                </a:solidFill>
                <a:effectLst/>
                <a:uLnTx/>
                <a:uFillTx/>
                <a:latin typeface="Times New Roman"/>
                <a:ea typeface="DejaVu Sans"/>
              </a:rPr>
              <a:t>Департамент энергетики и тарифов Ивановской области</a:t>
            </a:r>
            <a:endParaRPr kumimoji="0" lang="ru-RU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5E068CE-56BC-4217-9BA6-7D9CFB34E1FC}"/>
              </a:ext>
            </a:extLst>
          </p:cNvPr>
          <p:cNvSpPr txBox="1"/>
          <p:nvPr/>
        </p:nvSpPr>
        <p:spPr>
          <a:xfrm>
            <a:off x="323528" y="986468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spc="-1" dirty="0">
                <a:solidFill>
                  <a:srgbClr val="0355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Судебная практика - критерий правомерности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sz="2400" b="1" i="0" u="none" strike="noStrike" kern="1200" cap="none" spc="-1" normalizeH="0" baseline="0" noProof="0" dirty="0">
                <a:ln>
                  <a:noFill/>
                </a:ln>
                <a:solidFill>
                  <a:srgbClr val="03555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тарифных решений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66D8D34B-6A2D-41CD-B85A-F9B346D3C24B}"/>
              </a:ext>
            </a:extLst>
          </p:cNvPr>
          <p:cNvSpPr txBox="1">
            <a:spLocks/>
          </p:cNvSpPr>
          <p:nvPr/>
        </p:nvSpPr>
        <p:spPr bwMode="auto">
          <a:xfrm>
            <a:off x="4788024" y="2237602"/>
            <a:ext cx="4112820" cy="761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B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Доля судебных дел, рассмотрение которых завершилось в пользу Департамента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B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70999643-C089-41EB-93D7-C3E8C3A4C04A}"/>
              </a:ext>
            </a:extLst>
          </p:cNvPr>
          <p:cNvSpPr txBox="1">
            <a:spLocks/>
          </p:cNvSpPr>
          <p:nvPr/>
        </p:nvSpPr>
        <p:spPr bwMode="auto">
          <a:xfrm>
            <a:off x="474672" y="2237602"/>
            <a:ext cx="3946320" cy="761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B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Статистика поданных исковых заявлений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B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="" xmlns:a16="http://schemas.microsoft.com/office/drawing/2014/main" id="{0D28678E-2E5B-4FAC-B717-1623772BE0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569989"/>
              </p:ext>
            </p:extLst>
          </p:nvPr>
        </p:nvGraphicFramePr>
        <p:xfrm>
          <a:off x="244048" y="3147200"/>
          <a:ext cx="4407568" cy="2913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Диаграмма 13">
            <a:extLst>
              <a:ext uri="{FF2B5EF4-FFF2-40B4-BE49-F238E27FC236}">
                <a16:creationId xmlns="" xmlns:a16="http://schemas.microsoft.com/office/drawing/2014/main" id="{00000000-0008-0000-00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4354535"/>
              </p:ext>
            </p:extLst>
          </p:nvPr>
        </p:nvGraphicFramePr>
        <p:xfrm>
          <a:off x="4587081" y="3203225"/>
          <a:ext cx="4407569" cy="2857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9271692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9" descr="Герб и флаг.png"/>
          <p:cNvPicPr/>
          <p:nvPr/>
        </p:nvPicPr>
        <p:blipFill>
          <a:blip r:embed="rId2"/>
          <a:stretch/>
        </p:blipFill>
        <p:spPr>
          <a:xfrm>
            <a:off x="107640" y="116640"/>
            <a:ext cx="1980000" cy="861840"/>
          </a:xfrm>
          <a:prstGeom prst="rect">
            <a:avLst/>
          </a:prstGeom>
          <a:ln>
            <a:noFill/>
          </a:ln>
        </p:spPr>
      </p:pic>
      <p:sp>
        <p:nvSpPr>
          <p:cNvPr id="40" name="CustomShape 1"/>
          <p:cNvSpPr/>
          <p:nvPr/>
        </p:nvSpPr>
        <p:spPr>
          <a:xfrm>
            <a:off x="107640" y="116640"/>
            <a:ext cx="8924040" cy="6619680"/>
          </a:xfrm>
          <a:prstGeom prst="round1Rect">
            <a:avLst>
              <a:gd name="adj" fmla="val 16667"/>
            </a:avLst>
          </a:prstGeom>
          <a:noFill/>
          <a:ln w="25560">
            <a:solidFill>
              <a:srgbClr val="30D5C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CustomShape 2"/>
          <p:cNvSpPr/>
          <p:nvPr/>
        </p:nvSpPr>
        <p:spPr>
          <a:xfrm>
            <a:off x="1569747" y="322546"/>
            <a:ext cx="6979680" cy="3986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i="1" strike="noStrike" spc="-1" dirty="0">
                <a:solidFill>
                  <a:srgbClr val="3EB1B1"/>
                </a:solidFill>
                <a:latin typeface="Times New Roman"/>
                <a:ea typeface="DejaVu Sans"/>
              </a:rPr>
              <a:t>Департамент энергетики и тарифов Ивановской области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5E068CE-56BC-4217-9BA6-7D9CFB34E1FC}"/>
              </a:ext>
            </a:extLst>
          </p:cNvPr>
          <p:cNvSpPr txBox="1"/>
          <p:nvPr/>
        </p:nvSpPr>
        <p:spPr>
          <a:xfrm>
            <a:off x="173134" y="791656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spc="-1" dirty="0">
                <a:solidFill>
                  <a:srgbClr val="0355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«Заморозка» высоких тарифов для населения</a:t>
            </a:r>
          </a:p>
        </p:txBody>
      </p:sp>
      <p:pic>
        <p:nvPicPr>
          <p:cNvPr id="6" name="Picture 3" descr="D:\Коллегия 12.03.2020\Для коллегии от Моревой\Население 2020 тепло.png">
            <a:extLst>
              <a:ext uri="{FF2B5EF4-FFF2-40B4-BE49-F238E27FC236}">
                <a16:creationId xmlns="" xmlns:a16="http://schemas.microsoft.com/office/drawing/2014/main" id="{669B608E-0B86-4E3C-9491-6B2F905C6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3" y="1670508"/>
            <a:ext cx="4078826" cy="255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Y:\Общая\Гущина\ВС+ВО население.png">
            <a:extLst>
              <a:ext uri="{FF2B5EF4-FFF2-40B4-BE49-F238E27FC236}">
                <a16:creationId xmlns="" xmlns:a16="http://schemas.microsoft.com/office/drawing/2014/main" id="{10E2CD8E-3610-4BB2-8CC6-2FC123EE6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37" y="4044948"/>
            <a:ext cx="4389329" cy="263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06C3E3-58C9-494C-95BC-E6B6CABBC3C1}"/>
              </a:ext>
            </a:extLst>
          </p:cNvPr>
          <p:cNvSpPr txBox="1"/>
          <p:nvPr/>
        </p:nvSpPr>
        <p:spPr>
          <a:xfrm>
            <a:off x="4504023" y="1722645"/>
            <a:ext cx="453247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tx2">
                    <a:lumMod val="75000"/>
                  </a:schemeClr>
                </a:solidFill>
              </a:rPr>
              <a:t>Самые высокие тарифы на тепловую энергию для населения в </a:t>
            </a:r>
            <a:r>
              <a:rPr lang="ru-RU" sz="1700" b="1" u="sng" dirty="0" err="1">
                <a:solidFill>
                  <a:schemeClr val="tx2">
                    <a:lumMod val="75000"/>
                  </a:schemeClr>
                </a:solidFill>
              </a:rPr>
              <a:t>Гаврилово</a:t>
            </a:r>
            <a:r>
              <a:rPr lang="ru-RU" sz="1700" b="1" u="sng" dirty="0">
                <a:solidFill>
                  <a:schemeClr val="tx2">
                    <a:lumMod val="75000"/>
                  </a:schemeClr>
                </a:solidFill>
              </a:rPr>
              <a:t>-посадском, Ильинском и Родниковском</a:t>
            </a:r>
            <a:r>
              <a:rPr lang="ru-RU" sz="1700" b="1" dirty="0">
                <a:solidFill>
                  <a:schemeClr val="tx2">
                    <a:lumMod val="75000"/>
                  </a:schemeClr>
                </a:solidFill>
              </a:rPr>
              <a:t> районах устанавливаются </a:t>
            </a:r>
            <a:r>
              <a:rPr lang="ru-RU" sz="1700" b="1" dirty="0">
                <a:solidFill>
                  <a:srgbClr val="FF0000"/>
                </a:solidFill>
              </a:rPr>
              <a:t>без роста и не увеличиваются</a:t>
            </a:r>
          </a:p>
          <a:p>
            <a:endParaRPr lang="ru-RU" sz="140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6D542D2-2864-4066-81D5-49DD8151A82D}"/>
              </a:ext>
            </a:extLst>
          </p:cNvPr>
          <p:cNvSpPr txBox="1"/>
          <p:nvPr/>
        </p:nvSpPr>
        <p:spPr>
          <a:xfrm>
            <a:off x="188356" y="4423552"/>
            <a:ext cx="43308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Самые высокие тарифы на холодную воду и водоотведение для населения в </a:t>
            </a:r>
            <a:r>
              <a:rPr lang="ru-RU" sz="1600" b="1" u="sng" dirty="0">
                <a:solidFill>
                  <a:schemeClr val="tx2">
                    <a:lumMod val="75000"/>
                  </a:schemeClr>
                </a:solidFill>
              </a:rPr>
              <a:t>отдельных поселениях Приволжского, Заволжского, </a:t>
            </a:r>
            <a:r>
              <a:rPr lang="ru-RU" sz="1600" b="1" u="sng" dirty="0" err="1">
                <a:solidFill>
                  <a:schemeClr val="tx2">
                    <a:lumMod val="75000"/>
                  </a:schemeClr>
                </a:solidFill>
              </a:rPr>
              <a:t>Фурмановского</a:t>
            </a:r>
            <a:r>
              <a:rPr lang="ru-RU" sz="1600" b="1" u="sng" dirty="0">
                <a:solidFill>
                  <a:schemeClr val="tx2">
                    <a:lumMod val="75000"/>
                  </a:schemeClr>
                </a:solidFill>
              </a:rPr>
              <a:t>, Шуйского районов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  устанавливаются </a:t>
            </a:r>
            <a:r>
              <a:rPr lang="ru-RU" sz="1600" b="1" dirty="0">
                <a:solidFill>
                  <a:srgbClr val="FF0000"/>
                </a:solidFill>
              </a:rPr>
              <a:t>без роста и не увеличиваются</a:t>
            </a:r>
          </a:p>
          <a:p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1" name="Стрелка вправо 20">
            <a:extLst>
              <a:ext uri="{FF2B5EF4-FFF2-40B4-BE49-F238E27FC236}">
                <a16:creationId xmlns="" xmlns:a16="http://schemas.microsoft.com/office/drawing/2014/main" id="{6403DA9F-10AF-4622-A792-BC10BC8E7D23}"/>
              </a:ext>
            </a:extLst>
          </p:cNvPr>
          <p:cNvSpPr/>
          <p:nvPr/>
        </p:nvSpPr>
        <p:spPr>
          <a:xfrm flipV="1">
            <a:off x="3856732" y="1841091"/>
            <a:ext cx="648072" cy="261609"/>
          </a:xfrm>
          <a:prstGeom prst="rightArrow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21">
            <a:extLst>
              <a:ext uri="{FF2B5EF4-FFF2-40B4-BE49-F238E27FC236}">
                <a16:creationId xmlns="" xmlns:a16="http://schemas.microsoft.com/office/drawing/2014/main" id="{5CD55540-78A2-4878-A165-6FF4FEECE6B7}"/>
              </a:ext>
            </a:extLst>
          </p:cNvPr>
          <p:cNvSpPr/>
          <p:nvPr/>
        </p:nvSpPr>
        <p:spPr>
          <a:xfrm rot="10800000" flipV="1">
            <a:off x="4311245" y="4286819"/>
            <a:ext cx="646307" cy="295389"/>
          </a:xfrm>
          <a:prstGeom prst="rightArrow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0D72DC5C-13D1-45B1-B9AD-21F262251C0B}"/>
              </a:ext>
            </a:extLst>
          </p:cNvPr>
          <p:cNvSpPr/>
          <p:nvPr/>
        </p:nvSpPr>
        <p:spPr>
          <a:xfrm>
            <a:off x="4446547" y="3563943"/>
            <a:ext cx="46474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ХВС и водоотведение</a:t>
            </a:r>
            <a:endParaRPr lang="ru-RU" sz="28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AF64FDE8-346C-4CDB-89CE-81A6898863CA}"/>
              </a:ext>
            </a:extLst>
          </p:cNvPr>
          <p:cNvSpPr/>
          <p:nvPr/>
        </p:nvSpPr>
        <p:spPr>
          <a:xfrm>
            <a:off x="72342" y="1215671"/>
            <a:ext cx="45324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Теплоснабжение</a:t>
            </a:r>
          </a:p>
        </p:txBody>
      </p:sp>
      <p:sp>
        <p:nvSpPr>
          <p:cNvPr id="15" name="Капля 14">
            <a:extLst>
              <a:ext uri="{FF2B5EF4-FFF2-40B4-BE49-F238E27FC236}">
                <a16:creationId xmlns="" xmlns:a16="http://schemas.microsoft.com/office/drawing/2014/main" id="{D4DC7BED-2BA7-414F-BD3E-0E1EA459F3DC}"/>
              </a:ext>
            </a:extLst>
          </p:cNvPr>
          <p:cNvSpPr/>
          <p:nvPr/>
        </p:nvSpPr>
        <p:spPr>
          <a:xfrm rot="10039605">
            <a:off x="900911" y="3147440"/>
            <a:ext cx="250527" cy="255242"/>
          </a:xfrm>
          <a:prstGeom prst="teardrop">
            <a:avLst>
              <a:gd name="adj" fmla="val 136281"/>
            </a:avLst>
          </a:prstGeom>
          <a:solidFill>
            <a:srgbClr val="0066FF"/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Капля 15">
            <a:extLst>
              <a:ext uri="{FF2B5EF4-FFF2-40B4-BE49-F238E27FC236}">
                <a16:creationId xmlns="" xmlns:a16="http://schemas.microsoft.com/office/drawing/2014/main" id="{775A717A-CCAE-4991-BBC9-B8BF6AC59472}"/>
              </a:ext>
            </a:extLst>
          </p:cNvPr>
          <p:cNvSpPr/>
          <p:nvPr/>
        </p:nvSpPr>
        <p:spPr>
          <a:xfrm rot="10039605">
            <a:off x="664498" y="2668476"/>
            <a:ext cx="250527" cy="255242"/>
          </a:xfrm>
          <a:prstGeom prst="teardrop">
            <a:avLst>
              <a:gd name="adj" fmla="val 136281"/>
            </a:avLst>
          </a:prstGeom>
          <a:solidFill>
            <a:srgbClr val="0066FF"/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Капля 16">
            <a:extLst>
              <a:ext uri="{FF2B5EF4-FFF2-40B4-BE49-F238E27FC236}">
                <a16:creationId xmlns="" xmlns:a16="http://schemas.microsoft.com/office/drawing/2014/main" id="{998CEB15-C002-4CAF-98F1-EDBA066AB621}"/>
              </a:ext>
            </a:extLst>
          </p:cNvPr>
          <p:cNvSpPr/>
          <p:nvPr/>
        </p:nvSpPr>
        <p:spPr>
          <a:xfrm rot="10039605">
            <a:off x="2583407" y="2359429"/>
            <a:ext cx="250527" cy="255242"/>
          </a:xfrm>
          <a:prstGeom prst="teardrop">
            <a:avLst>
              <a:gd name="adj" fmla="val 136281"/>
            </a:avLst>
          </a:prstGeom>
          <a:solidFill>
            <a:srgbClr val="0066FF"/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Капля 17">
            <a:extLst>
              <a:ext uri="{FF2B5EF4-FFF2-40B4-BE49-F238E27FC236}">
                <a16:creationId xmlns="" xmlns:a16="http://schemas.microsoft.com/office/drawing/2014/main" id="{D0EC0828-9BCF-4D8D-9256-7E8B1EE78F96}"/>
              </a:ext>
            </a:extLst>
          </p:cNvPr>
          <p:cNvSpPr/>
          <p:nvPr/>
        </p:nvSpPr>
        <p:spPr>
          <a:xfrm rot="10039605">
            <a:off x="7333251" y="4055285"/>
            <a:ext cx="250527" cy="255242"/>
          </a:xfrm>
          <a:prstGeom prst="teardrop">
            <a:avLst>
              <a:gd name="adj" fmla="val 136281"/>
            </a:avLst>
          </a:prstGeom>
          <a:solidFill>
            <a:srgbClr val="0066FF"/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Капля 18">
            <a:extLst>
              <a:ext uri="{FF2B5EF4-FFF2-40B4-BE49-F238E27FC236}">
                <a16:creationId xmlns="" xmlns:a16="http://schemas.microsoft.com/office/drawing/2014/main" id="{1314C927-C48F-4FB8-94B8-2C6A4BFA88AE}"/>
              </a:ext>
            </a:extLst>
          </p:cNvPr>
          <p:cNvSpPr/>
          <p:nvPr/>
        </p:nvSpPr>
        <p:spPr>
          <a:xfrm rot="10039605">
            <a:off x="6804622" y="5372959"/>
            <a:ext cx="250527" cy="255242"/>
          </a:xfrm>
          <a:prstGeom prst="teardrop">
            <a:avLst>
              <a:gd name="adj" fmla="val 136281"/>
            </a:avLst>
          </a:prstGeom>
          <a:solidFill>
            <a:srgbClr val="0066FF"/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Капля 19">
            <a:extLst>
              <a:ext uri="{FF2B5EF4-FFF2-40B4-BE49-F238E27FC236}">
                <a16:creationId xmlns="" xmlns:a16="http://schemas.microsoft.com/office/drawing/2014/main" id="{84F1FA67-9B45-4440-9D1B-BBC5CB696E2A}"/>
              </a:ext>
            </a:extLst>
          </p:cNvPr>
          <p:cNvSpPr/>
          <p:nvPr/>
        </p:nvSpPr>
        <p:spPr>
          <a:xfrm rot="10039605">
            <a:off x="6795207" y="4366852"/>
            <a:ext cx="250527" cy="255242"/>
          </a:xfrm>
          <a:prstGeom prst="teardrop">
            <a:avLst>
              <a:gd name="adj" fmla="val 136281"/>
            </a:avLst>
          </a:prstGeom>
          <a:solidFill>
            <a:srgbClr val="0066FF"/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Капля 20">
            <a:extLst>
              <a:ext uri="{FF2B5EF4-FFF2-40B4-BE49-F238E27FC236}">
                <a16:creationId xmlns="" xmlns:a16="http://schemas.microsoft.com/office/drawing/2014/main" id="{A54CDB91-81D5-4B48-AC7E-B81D65486642}"/>
              </a:ext>
            </a:extLst>
          </p:cNvPr>
          <p:cNvSpPr/>
          <p:nvPr/>
        </p:nvSpPr>
        <p:spPr>
          <a:xfrm rot="10039605">
            <a:off x="6366696" y="4588519"/>
            <a:ext cx="250527" cy="255242"/>
          </a:xfrm>
          <a:prstGeom prst="teardrop">
            <a:avLst>
              <a:gd name="adj" fmla="val 136281"/>
            </a:avLst>
          </a:prstGeom>
          <a:solidFill>
            <a:srgbClr val="0066FF"/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EDC29BE8-3F8D-416C-B360-AA24A4F98C87}"/>
              </a:ext>
            </a:extLst>
          </p:cNvPr>
          <p:cNvSpPr/>
          <p:nvPr/>
        </p:nvSpPr>
        <p:spPr>
          <a:xfrm>
            <a:off x="323528" y="4114470"/>
            <a:ext cx="316022" cy="136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304522E9-70A7-4766-9BD3-6C6B26936D3D}"/>
              </a:ext>
            </a:extLst>
          </p:cNvPr>
          <p:cNvSpPr/>
          <p:nvPr/>
        </p:nvSpPr>
        <p:spPr>
          <a:xfrm>
            <a:off x="3856732" y="4114470"/>
            <a:ext cx="464655" cy="172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B52D4990-1606-40A1-B31C-BE8DC5EFF59D}"/>
              </a:ext>
            </a:extLst>
          </p:cNvPr>
          <p:cNvSpPr/>
          <p:nvPr/>
        </p:nvSpPr>
        <p:spPr>
          <a:xfrm>
            <a:off x="4604816" y="6559001"/>
            <a:ext cx="352736" cy="121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1A300BD8-8545-4567-8877-61940597BC54}"/>
              </a:ext>
            </a:extLst>
          </p:cNvPr>
          <p:cNvSpPr/>
          <p:nvPr/>
        </p:nvSpPr>
        <p:spPr>
          <a:xfrm>
            <a:off x="8460432" y="6535454"/>
            <a:ext cx="352736" cy="121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57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9" descr="Герб и флаг.png"/>
          <p:cNvPicPr/>
          <p:nvPr/>
        </p:nvPicPr>
        <p:blipFill>
          <a:blip r:embed="rId3"/>
          <a:stretch/>
        </p:blipFill>
        <p:spPr>
          <a:xfrm>
            <a:off x="107640" y="116640"/>
            <a:ext cx="1980000" cy="861840"/>
          </a:xfrm>
          <a:prstGeom prst="rect">
            <a:avLst/>
          </a:prstGeom>
          <a:ln>
            <a:noFill/>
          </a:ln>
        </p:spPr>
      </p:pic>
      <p:sp>
        <p:nvSpPr>
          <p:cNvPr id="40" name="CustomShape 1"/>
          <p:cNvSpPr/>
          <p:nvPr/>
        </p:nvSpPr>
        <p:spPr>
          <a:xfrm>
            <a:off x="107640" y="116640"/>
            <a:ext cx="8924040" cy="6619680"/>
          </a:xfrm>
          <a:prstGeom prst="round1Rect">
            <a:avLst>
              <a:gd name="adj" fmla="val 16667"/>
            </a:avLst>
          </a:prstGeom>
          <a:noFill/>
          <a:ln w="25560">
            <a:solidFill>
              <a:srgbClr val="30D5C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CustomShape 2"/>
          <p:cNvSpPr/>
          <p:nvPr/>
        </p:nvSpPr>
        <p:spPr>
          <a:xfrm>
            <a:off x="525455" y="337358"/>
            <a:ext cx="8506225" cy="3986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i="1" strike="noStrike" spc="-1" dirty="0">
                <a:solidFill>
                  <a:srgbClr val="3EB1B1"/>
                </a:solidFill>
                <a:latin typeface="Times New Roman"/>
                <a:ea typeface="DejaVu Sans"/>
              </a:rPr>
              <a:t>Департамент энергетики и тарифов Ивановской области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34DE3695-A416-409B-BE6D-061FB8E69E09}"/>
              </a:ext>
            </a:extLst>
          </p:cNvPr>
          <p:cNvSpPr/>
          <p:nvPr/>
        </p:nvSpPr>
        <p:spPr>
          <a:xfrm>
            <a:off x="827584" y="825396"/>
            <a:ext cx="7344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-1" dirty="0">
                <a:solidFill>
                  <a:srgbClr val="0355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и снижение тарифной нагрузки на потребителей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668F0D68-D3ED-44E5-9056-5B0F24CDB428}"/>
              </a:ext>
            </a:extLst>
          </p:cNvPr>
          <p:cNvSpPr/>
          <p:nvPr/>
        </p:nvSpPr>
        <p:spPr>
          <a:xfrm>
            <a:off x="179512" y="1593350"/>
            <a:ext cx="4819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PT Serif"/>
              </a:rPr>
              <a:t>Благодаря прокладке дюкера по госпрограмме «Чистая вода» Заволжск присоединили к централизованной системе водоснабжения Кинешмы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133D2419-4426-40B3-9DFB-C51B6E3CEAA4}"/>
              </a:ext>
            </a:extLst>
          </p:cNvPr>
          <p:cNvSpPr/>
          <p:nvPr/>
        </p:nvSpPr>
        <p:spPr>
          <a:xfrm>
            <a:off x="4067944" y="4786987"/>
            <a:ext cx="4925067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6666"/>
                </a:solidFill>
                <a:latin typeface="PT Serif"/>
              </a:rPr>
              <a:t>в 2024 году жители Заволжска стали платить за воду столько же, сколько и </a:t>
            </a:r>
            <a:r>
              <a:rPr lang="ru-RU" b="1" dirty="0" err="1">
                <a:solidFill>
                  <a:srgbClr val="006666"/>
                </a:solidFill>
                <a:latin typeface="PT Serif"/>
              </a:rPr>
              <a:t>кинешемцы</a:t>
            </a:r>
            <a:r>
              <a:rPr lang="ru-RU" b="1" dirty="0">
                <a:solidFill>
                  <a:srgbClr val="006666"/>
                </a:solidFill>
                <a:latin typeface="PT Serif"/>
              </a:rPr>
              <a:t>: </a:t>
            </a:r>
          </a:p>
          <a:p>
            <a:r>
              <a:rPr lang="ru-RU" sz="2000" b="1" dirty="0">
                <a:solidFill>
                  <a:srgbClr val="C00000"/>
                </a:solidFill>
                <a:latin typeface="PT Serif"/>
              </a:rPr>
              <a:t>32,82 р. вместо 61,81 р. за  </a:t>
            </a:r>
            <a:r>
              <a:rPr lang="ru-RU" sz="2000" b="1" dirty="0" err="1">
                <a:solidFill>
                  <a:srgbClr val="C00000"/>
                </a:solidFill>
                <a:latin typeface="PT Serif"/>
              </a:rPr>
              <a:t>куб.метр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32F7658-6B4A-4119-A121-191D13CD96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83" y="2996952"/>
            <a:ext cx="3651807" cy="3022712"/>
          </a:xfrm>
          <a:prstGeom prst="rect">
            <a:avLst/>
          </a:prstGeom>
        </p:spPr>
      </p:pic>
      <p:pic>
        <p:nvPicPr>
          <p:cNvPr id="2050" name="Picture 2" descr="Картинка для новости">
            <a:extLst>
              <a:ext uri="{FF2B5EF4-FFF2-40B4-BE49-F238E27FC236}">
                <a16:creationId xmlns="" xmlns:a16="http://schemas.microsoft.com/office/drawing/2014/main" id="{4FFD35A7-10A5-436A-AD8D-6D29A5E83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817" y="2286000"/>
            <a:ext cx="4572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953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9" descr="Герб и флаг.png"/>
          <p:cNvPicPr/>
          <p:nvPr/>
        </p:nvPicPr>
        <p:blipFill>
          <a:blip r:embed="rId2"/>
          <a:stretch/>
        </p:blipFill>
        <p:spPr>
          <a:xfrm>
            <a:off x="107640" y="116640"/>
            <a:ext cx="1980000" cy="861840"/>
          </a:xfrm>
          <a:prstGeom prst="rect">
            <a:avLst/>
          </a:prstGeom>
          <a:ln>
            <a:noFill/>
          </a:ln>
        </p:spPr>
      </p:pic>
      <p:sp>
        <p:nvSpPr>
          <p:cNvPr id="40" name="CustomShape 1"/>
          <p:cNvSpPr/>
          <p:nvPr/>
        </p:nvSpPr>
        <p:spPr>
          <a:xfrm>
            <a:off x="107640" y="116640"/>
            <a:ext cx="8924040" cy="6619680"/>
          </a:xfrm>
          <a:prstGeom prst="round1Rect">
            <a:avLst>
              <a:gd name="adj" fmla="val 16667"/>
            </a:avLst>
          </a:prstGeom>
          <a:noFill/>
          <a:ln w="25560">
            <a:solidFill>
              <a:srgbClr val="30D5C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CustomShape 2"/>
          <p:cNvSpPr/>
          <p:nvPr/>
        </p:nvSpPr>
        <p:spPr>
          <a:xfrm>
            <a:off x="1646382" y="359322"/>
            <a:ext cx="6979680" cy="3986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3EB1B1"/>
                </a:solidFill>
                <a:effectLst/>
                <a:uLnTx/>
                <a:uFillTx/>
                <a:latin typeface="Times New Roman"/>
                <a:ea typeface="DejaVu Sans"/>
              </a:rPr>
              <a:t>Департамент энергетики и тарифов Ивановской области</a:t>
            </a:r>
            <a:endParaRPr kumimoji="0" lang="ru-RU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F2F39399-925A-448D-AB61-73157FB04C92}"/>
              </a:ext>
            </a:extLst>
          </p:cNvPr>
          <p:cNvSpPr/>
          <p:nvPr/>
        </p:nvSpPr>
        <p:spPr>
          <a:xfrm>
            <a:off x="755576" y="776013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300" b="1" spc="-1" dirty="0">
                <a:solidFill>
                  <a:srgbClr val="0355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Дифференцированные тарифы на электрическую энергию для населения по объему потребления – 2024 год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="" xmlns:a16="http://schemas.microsoft.com/office/drawing/2014/main" id="{220DC28B-708C-420D-8C3F-842D77EB69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995502"/>
              </p:ext>
            </p:extLst>
          </p:nvPr>
        </p:nvGraphicFramePr>
        <p:xfrm>
          <a:off x="107504" y="1607010"/>
          <a:ext cx="8924175" cy="5062349"/>
        </p:xfrm>
        <a:graphic>
          <a:graphicData uri="http://schemas.openxmlformats.org/drawingml/2006/table">
            <a:tbl>
              <a:tblPr bandRow="1">
                <a:tableStyleId>{46F890A9-2807-4EBB-B81D-B2AA78EC7F39}</a:tableStyleId>
              </a:tblPr>
              <a:tblGrid>
                <a:gridCol w="1264373">
                  <a:extLst>
                    <a:ext uri="{9D8B030D-6E8A-4147-A177-3AD203B41FA5}">
                      <a16:colId xmlns="" xmlns:a16="http://schemas.microsoft.com/office/drawing/2014/main" val="3461526704"/>
                    </a:ext>
                  </a:extLst>
                </a:gridCol>
                <a:gridCol w="2007910">
                  <a:extLst>
                    <a:ext uri="{9D8B030D-6E8A-4147-A177-3AD203B41FA5}">
                      <a16:colId xmlns="" xmlns:a16="http://schemas.microsoft.com/office/drawing/2014/main" val="3807110846"/>
                    </a:ext>
                  </a:extLst>
                </a:gridCol>
                <a:gridCol w="1710441">
                  <a:extLst>
                    <a:ext uri="{9D8B030D-6E8A-4147-A177-3AD203B41FA5}">
                      <a16:colId xmlns="" xmlns:a16="http://schemas.microsoft.com/office/drawing/2014/main" val="2388561333"/>
                    </a:ext>
                  </a:extLst>
                </a:gridCol>
                <a:gridCol w="1859174">
                  <a:extLst>
                    <a:ext uri="{9D8B030D-6E8A-4147-A177-3AD203B41FA5}">
                      <a16:colId xmlns="" xmlns:a16="http://schemas.microsoft.com/office/drawing/2014/main" val="1544857390"/>
                    </a:ext>
                  </a:extLst>
                </a:gridCol>
                <a:gridCol w="2082277">
                  <a:extLst>
                    <a:ext uri="{9D8B030D-6E8A-4147-A177-3AD203B41FA5}">
                      <a16:colId xmlns="" xmlns:a16="http://schemas.microsoft.com/office/drawing/2014/main" val="3727975893"/>
                    </a:ext>
                  </a:extLst>
                </a:gridCol>
              </a:tblGrid>
              <a:tr h="243782">
                <a:tc rowSpan="3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№ диапа</a:t>
                      </a:r>
                      <a:r>
                        <a:rPr lang="ru-RU" sz="1300" u="none" strike="noStrike" dirty="0">
                          <a:effectLst/>
                        </a:rPr>
                        <a:t>з</a:t>
                      </a:r>
                      <a:r>
                        <a:rPr lang="ru-RU" sz="1400" u="none" strike="noStrike" dirty="0">
                          <a:effectLst/>
                        </a:rPr>
                        <a:t>она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350" b="1" u="none" strike="noStrike" dirty="0">
                          <a:effectLst/>
                        </a:rPr>
                        <a:t>Диапазоны объемов потребления электроэнергии населением в домах:</a:t>
                      </a:r>
                      <a:endParaRPr lang="ru-RU" sz="13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92073609"/>
                  </a:ext>
                </a:extLst>
              </a:tr>
              <a:tr h="12160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50" u="none" strike="noStrike" dirty="0">
                          <a:effectLst/>
                        </a:rPr>
                        <a:t>не оборудованных стационарными электроплитами и без </a:t>
                      </a:r>
                      <a:r>
                        <a:rPr lang="ru-RU" sz="1350" u="none" strike="noStrike" dirty="0" err="1">
                          <a:effectLst/>
                        </a:rPr>
                        <a:t>электроотопления</a:t>
                      </a:r>
                      <a:endParaRPr lang="ru-RU" sz="13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50" u="none" strike="noStrike" dirty="0">
                          <a:effectLst/>
                        </a:rPr>
                        <a:t>оборудованных стационарными электроплитами и без </a:t>
                      </a:r>
                      <a:r>
                        <a:rPr lang="ru-RU" sz="1350" u="none" strike="noStrike" dirty="0" err="1">
                          <a:effectLst/>
                        </a:rPr>
                        <a:t>электроотопления</a:t>
                      </a:r>
                      <a:endParaRPr lang="ru-RU" sz="13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50" u="none" strike="noStrike" dirty="0">
                          <a:effectLst/>
                        </a:rPr>
                        <a:t>оборудованных стационарными электроплитами и с </a:t>
                      </a:r>
                      <a:r>
                        <a:rPr lang="ru-RU" sz="1350" u="none" strike="noStrike" dirty="0" err="1">
                          <a:effectLst/>
                        </a:rPr>
                        <a:t>электроотоплением</a:t>
                      </a:r>
                      <a:endParaRPr lang="ru-RU" sz="13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50" u="none" strike="noStrike" dirty="0">
                          <a:effectLst/>
                        </a:rPr>
                        <a:t>не оборудованных стационарными электроплитами и с </a:t>
                      </a:r>
                      <a:r>
                        <a:rPr lang="ru-RU" sz="1350" u="none" strike="noStrike" dirty="0" err="1">
                          <a:effectLst/>
                        </a:rPr>
                        <a:t>электроотоплением</a:t>
                      </a:r>
                      <a:endParaRPr lang="ru-RU" sz="13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575094682"/>
                  </a:ext>
                </a:extLst>
              </a:tr>
              <a:tr h="7031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17869652"/>
                  </a:ext>
                </a:extLst>
              </a:tr>
              <a:tr h="617283"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5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Диапазон № 1 </a:t>
                      </a:r>
                      <a:r>
                        <a:rPr lang="ru-RU" sz="135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кВтч</a:t>
                      </a:r>
                      <a:endParaRPr lang="ru-RU" sz="135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 1000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13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включительно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 1000 включительно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отопительный –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13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 5000 включительно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отопительный –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13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 5000 включительно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544467356"/>
                  </a:ext>
                </a:extLst>
              </a:tr>
              <a:tr h="4620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 отопительный периода - до 1000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 отопительный –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13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 1000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3250556793"/>
                  </a:ext>
                </a:extLst>
              </a:tr>
              <a:tr h="693105"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5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Диапазон № 2 </a:t>
                      </a:r>
                      <a:r>
                        <a:rPr lang="ru-RU" sz="135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кВтч</a:t>
                      </a:r>
                      <a:endParaRPr lang="ru-RU" sz="135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 1001 до </a:t>
                      </a:r>
                      <a:r>
                        <a:rPr lang="ru-RU" sz="1600" b="1" u="none" strike="noStrike" kern="12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9375 </a:t>
                      </a:r>
                      <a:r>
                        <a:rPr lang="ru-RU" sz="13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включительно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 1001 до </a:t>
                      </a:r>
                      <a:r>
                        <a:rPr lang="ru-RU" sz="1600" b="1" u="none" strike="noStrike" kern="12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9375 </a:t>
                      </a:r>
                      <a:r>
                        <a:rPr lang="ru-RU" sz="13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включительно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отопительный –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13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 5001 до 9375 включительно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отопительный –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13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 5001 до 9375 включительно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956934026"/>
                  </a:ext>
                </a:extLst>
              </a:tr>
              <a:tr h="6931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 отопительный –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13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 1001 до 9375 включительно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 отопительный –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13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 1001 до 9375 включительно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374523540"/>
                  </a:ext>
                </a:extLst>
              </a:tr>
              <a:tr h="43381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5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Диапазон № 3 </a:t>
                      </a:r>
                      <a:r>
                        <a:rPr lang="ru-RU" sz="135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кВтч</a:t>
                      </a:r>
                      <a:endParaRPr lang="ru-RU" sz="135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свыше 9375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свыше 9375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свыше 9375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свыше 9375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452070917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8344BFC-FFE8-4CA3-95C5-5744827DF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207" y="3008090"/>
            <a:ext cx="1781175" cy="681015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F8EA13C3-369C-41D4-A573-D2B7FB65860A}"/>
              </a:ext>
            </a:extLst>
          </p:cNvPr>
          <p:cNvGrpSpPr/>
          <p:nvPr/>
        </p:nvGrpSpPr>
        <p:grpSpPr>
          <a:xfrm>
            <a:off x="1525323" y="2994986"/>
            <a:ext cx="1714500" cy="694120"/>
            <a:chOff x="0" y="0"/>
            <a:chExt cx="1714501" cy="1190626"/>
          </a:xfrm>
        </p:grpSpPr>
        <p:grpSp>
          <p:nvGrpSpPr>
            <p:cNvPr id="13" name="Группа 12">
              <a:extLst>
                <a:ext uri="{FF2B5EF4-FFF2-40B4-BE49-F238E27FC236}">
                  <a16:creationId xmlns="" xmlns:a16="http://schemas.microsoft.com/office/drawing/2014/main" id="{9A37892A-94EB-4268-890F-B5DBF171F6CB}"/>
                </a:ext>
              </a:extLst>
            </p:cNvPr>
            <p:cNvGrpSpPr/>
            <p:nvPr/>
          </p:nvGrpSpPr>
          <p:grpSpPr>
            <a:xfrm>
              <a:off x="19050" y="0"/>
              <a:ext cx="1695451" cy="1190626"/>
              <a:chOff x="19050" y="0"/>
              <a:chExt cx="1695451" cy="1190626"/>
            </a:xfrm>
          </p:grpSpPr>
          <p:pic>
            <p:nvPicPr>
              <p:cNvPr id="18" name="Рисунок 17" descr="Picture background">
                <a:extLst>
                  <a:ext uri="{FF2B5EF4-FFF2-40B4-BE49-F238E27FC236}">
                    <a16:creationId xmlns="" xmlns:a16="http://schemas.microsoft.com/office/drawing/2014/main" id="{F1A5C243-112D-46CD-B2BE-4BB8824D8E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875" y="0"/>
                <a:ext cx="1190626" cy="11906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Рисунок 18" descr="Сплит-система BALLU BSAG-09HN1_20Y комплект Интернет-магазин Аврора">
                <a:extLst>
                  <a:ext uri="{FF2B5EF4-FFF2-40B4-BE49-F238E27FC236}">
                    <a16:creationId xmlns="" xmlns:a16="http://schemas.microsoft.com/office/drawing/2014/main" id="{3A51016E-DCEB-4783-9F98-C98A236E24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50" y="314326"/>
                <a:ext cx="790575" cy="7905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4" name="Прямая соединительная линия 13">
              <a:extLst>
                <a:ext uri="{FF2B5EF4-FFF2-40B4-BE49-F238E27FC236}">
                  <a16:creationId xmlns="" xmlns:a16="http://schemas.microsoft.com/office/drawing/2014/main" id="{607C2549-F341-407B-8C3C-0B90E013F091}"/>
                </a:ext>
              </a:extLst>
            </p:cNvPr>
            <p:cNvCxnSpPr/>
            <p:nvPr/>
          </p:nvCxnSpPr>
          <p:spPr>
            <a:xfrm>
              <a:off x="19050" y="409577"/>
              <a:ext cx="809625" cy="590550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="" xmlns:a16="http://schemas.microsoft.com/office/drawing/2014/main" id="{56F5C194-1FEB-4978-80A4-B5678C64D123}"/>
                </a:ext>
              </a:extLst>
            </p:cNvPr>
            <p:cNvCxnSpPr/>
            <p:nvPr/>
          </p:nvCxnSpPr>
          <p:spPr>
            <a:xfrm>
              <a:off x="771525" y="390525"/>
              <a:ext cx="809625" cy="590550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="" xmlns:a16="http://schemas.microsoft.com/office/drawing/2014/main" id="{8F23E39D-B497-41E1-A7C4-602207691617}"/>
                </a:ext>
              </a:extLst>
            </p:cNvPr>
            <p:cNvCxnSpPr/>
            <p:nvPr/>
          </p:nvCxnSpPr>
          <p:spPr>
            <a:xfrm flipH="1">
              <a:off x="0" y="466727"/>
              <a:ext cx="771525" cy="523873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>
              <a:extLst>
                <a:ext uri="{FF2B5EF4-FFF2-40B4-BE49-F238E27FC236}">
                  <a16:creationId xmlns="" xmlns:a16="http://schemas.microsoft.com/office/drawing/2014/main" id="{9F1D8BF5-3489-4EE6-9086-BCDC7E793948}"/>
                </a:ext>
              </a:extLst>
            </p:cNvPr>
            <p:cNvCxnSpPr/>
            <p:nvPr/>
          </p:nvCxnSpPr>
          <p:spPr>
            <a:xfrm flipH="1">
              <a:off x="752475" y="438150"/>
              <a:ext cx="771525" cy="523873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Группа 19">
            <a:extLst>
              <a:ext uri="{FF2B5EF4-FFF2-40B4-BE49-F238E27FC236}">
                <a16:creationId xmlns="" xmlns:a16="http://schemas.microsoft.com/office/drawing/2014/main" id="{FCE0F326-ABFB-4713-AE31-C9B63C47C04A}"/>
              </a:ext>
            </a:extLst>
          </p:cNvPr>
          <p:cNvGrpSpPr/>
          <p:nvPr/>
        </p:nvGrpSpPr>
        <p:grpSpPr>
          <a:xfrm>
            <a:off x="3390187" y="3008091"/>
            <a:ext cx="1714500" cy="663762"/>
            <a:chOff x="0" y="0"/>
            <a:chExt cx="1714501" cy="942975"/>
          </a:xfrm>
        </p:grpSpPr>
        <p:grpSp>
          <p:nvGrpSpPr>
            <p:cNvPr id="21" name="Группа 20">
              <a:extLst>
                <a:ext uri="{FF2B5EF4-FFF2-40B4-BE49-F238E27FC236}">
                  <a16:creationId xmlns="" xmlns:a16="http://schemas.microsoft.com/office/drawing/2014/main" id="{A2CB9D3F-8C29-482B-B665-00153AD76484}"/>
                </a:ext>
              </a:extLst>
            </p:cNvPr>
            <p:cNvGrpSpPr/>
            <p:nvPr/>
          </p:nvGrpSpPr>
          <p:grpSpPr>
            <a:xfrm>
              <a:off x="0" y="0"/>
              <a:ext cx="1714501" cy="942975"/>
              <a:chOff x="0" y="0"/>
              <a:chExt cx="1695451" cy="1190626"/>
            </a:xfrm>
          </p:grpSpPr>
          <p:pic>
            <p:nvPicPr>
              <p:cNvPr id="24" name="Рисунок 23" descr="Picture background">
                <a:extLst>
                  <a:ext uri="{FF2B5EF4-FFF2-40B4-BE49-F238E27FC236}">
                    <a16:creationId xmlns="" xmlns:a16="http://schemas.microsoft.com/office/drawing/2014/main" id="{041EF69E-4525-42E7-9C7A-D3246DCC66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825" y="0"/>
                <a:ext cx="1190626" cy="11906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Рисунок 24" descr="Сплит-система BALLU BSAG-09HN1_20Y комплект Интернет-магазин Аврора">
                <a:extLst>
                  <a:ext uri="{FF2B5EF4-FFF2-40B4-BE49-F238E27FC236}">
                    <a16:creationId xmlns="" xmlns:a16="http://schemas.microsoft.com/office/drawing/2014/main" id="{C0FDEC89-3340-476E-8BF4-17A2EAA9C9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14326"/>
                <a:ext cx="790575" cy="7905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22" name="Прямая соединительная линия 21">
              <a:extLst>
                <a:ext uri="{FF2B5EF4-FFF2-40B4-BE49-F238E27FC236}">
                  <a16:creationId xmlns="" xmlns:a16="http://schemas.microsoft.com/office/drawing/2014/main" id="{1A74493E-0619-4ECC-AB3A-8F746AC31440}"/>
                </a:ext>
              </a:extLst>
            </p:cNvPr>
            <p:cNvCxnSpPr/>
            <p:nvPr/>
          </p:nvCxnSpPr>
          <p:spPr>
            <a:xfrm flipH="1">
              <a:off x="733426" y="285750"/>
              <a:ext cx="657225" cy="523873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="" xmlns:a16="http://schemas.microsoft.com/office/drawing/2014/main" id="{CD6ECD3F-7621-46AB-AD05-E59264DEC4FD}"/>
                </a:ext>
              </a:extLst>
            </p:cNvPr>
            <p:cNvCxnSpPr/>
            <p:nvPr/>
          </p:nvCxnSpPr>
          <p:spPr>
            <a:xfrm>
              <a:off x="809626" y="333375"/>
              <a:ext cx="590550" cy="457200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Группа 25">
            <a:extLst>
              <a:ext uri="{FF2B5EF4-FFF2-40B4-BE49-F238E27FC236}">
                <a16:creationId xmlns="" xmlns:a16="http://schemas.microsoft.com/office/drawing/2014/main" id="{7233580F-B93E-4625-842C-FEB57BE1C715}"/>
              </a:ext>
            </a:extLst>
          </p:cNvPr>
          <p:cNvGrpSpPr/>
          <p:nvPr/>
        </p:nvGrpSpPr>
        <p:grpSpPr>
          <a:xfrm>
            <a:off x="7205571" y="3016922"/>
            <a:ext cx="1748252" cy="694120"/>
            <a:chOff x="0" y="0"/>
            <a:chExt cx="1585097" cy="938865"/>
          </a:xfrm>
        </p:grpSpPr>
        <p:pic>
          <p:nvPicPr>
            <p:cNvPr id="27" name="Рисунок 26">
              <a:extLst>
                <a:ext uri="{FF2B5EF4-FFF2-40B4-BE49-F238E27FC236}">
                  <a16:creationId xmlns="" xmlns:a16="http://schemas.microsoft.com/office/drawing/2014/main" id="{B9D4DB14-0BCA-4B29-BBB6-4676A71EE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585097" cy="938865"/>
            </a:xfrm>
            <a:prstGeom prst="rect">
              <a:avLst/>
            </a:prstGeom>
          </p:spPr>
        </p:pic>
        <p:cxnSp>
          <p:nvCxnSpPr>
            <p:cNvPr id="28" name="Прямая соединительная линия 27">
              <a:extLst>
                <a:ext uri="{FF2B5EF4-FFF2-40B4-BE49-F238E27FC236}">
                  <a16:creationId xmlns="" xmlns:a16="http://schemas.microsoft.com/office/drawing/2014/main" id="{1181C2AE-0A30-4914-B8F0-718628DDF426}"/>
                </a:ext>
              </a:extLst>
            </p:cNvPr>
            <p:cNvCxnSpPr/>
            <p:nvPr/>
          </p:nvCxnSpPr>
          <p:spPr>
            <a:xfrm>
              <a:off x="19050" y="295275"/>
              <a:ext cx="647700" cy="466725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>
              <a:extLst>
                <a:ext uri="{FF2B5EF4-FFF2-40B4-BE49-F238E27FC236}">
                  <a16:creationId xmlns="" xmlns:a16="http://schemas.microsoft.com/office/drawing/2014/main" id="{4118286A-E899-4E46-BA4F-4FE4D44B3EB2}"/>
                </a:ext>
              </a:extLst>
            </p:cNvPr>
            <p:cNvCxnSpPr/>
            <p:nvPr/>
          </p:nvCxnSpPr>
          <p:spPr>
            <a:xfrm flipV="1">
              <a:off x="85725" y="285750"/>
              <a:ext cx="542925" cy="542926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643812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9" descr="Герб и флаг.png"/>
          <p:cNvPicPr/>
          <p:nvPr/>
        </p:nvPicPr>
        <p:blipFill>
          <a:blip r:embed="rId2"/>
          <a:stretch/>
        </p:blipFill>
        <p:spPr>
          <a:xfrm>
            <a:off x="107640" y="116640"/>
            <a:ext cx="1980000" cy="861840"/>
          </a:xfrm>
          <a:prstGeom prst="rect">
            <a:avLst/>
          </a:prstGeom>
          <a:ln>
            <a:noFill/>
          </a:ln>
        </p:spPr>
      </p:pic>
      <p:sp>
        <p:nvSpPr>
          <p:cNvPr id="40" name="CustomShape 1"/>
          <p:cNvSpPr/>
          <p:nvPr/>
        </p:nvSpPr>
        <p:spPr>
          <a:xfrm>
            <a:off x="107640" y="116640"/>
            <a:ext cx="8924040" cy="6619680"/>
          </a:xfrm>
          <a:prstGeom prst="round1Rect">
            <a:avLst>
              <a:gd name="adj" fmla="val 16667"/>
            </a:avLst>
          </a:prstGeom>
          <a:noFill/>
          <a:ln w="25560">
            <a:solidFill>
              <a:srgbClr val="30D5C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CustomShape 2"/>
          <p:cNvSpPr/>
          <p:nvPr/>
        </p:nvSpPr>
        <p:spPr>
          <a:xfrm>
            <a:off x="1646382" y="359322"/>
            <a:ext cx="6979680" cy="3986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3EB1B1"/>
                </a:solidFill>
                <a:effectLst/>
                <a:uLnTx/>
                <a:uFillTx/>
                <a:latin typeface="Times New Roman"/>
                <a:ea typeface="DejaVu Sans"/>
              </a:rPr>
              <a:t>Департамент энергетики и тарифов Ивановской области</a:t>
            </a:r>
            <a:endParaRPr kumimoji="0" lang="ru-RU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F2F39399-925A-448D-AB61-73157FB04C92}"/>
              </a:ext>
            </a:extLst>
          </p:cNvPr>
          <p:cNvSpPr/>
          <p:nvPr/>
        </p:nvSpPr>
        <p:spPr>
          <a:xfrm>
            <a:off x="755576" y="776013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-1" normalizeH="0" baseline="0" noProof="0" dirty="0">
                <a:ln>
                  <a:noFill/>
                </a:ln>
                <a:solidFill>
                  <a:srgbClr val="03555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Дифференцированные тарифы на электрическую энергию для населения по объему потребления – 2025 год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="" xmlns:a16="http://schemas.microsoft.com/office/drawing/2014/main" id="{220DC28B-708C-420D-8C3F-842D77EB69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6248599"/>
              </p:ext>
            </p:extLst>
          </p:nvPr>
        </p:nvGraphicFramePr>
        <p:xfrm>
          <a:off x="107640" y="1607010"/>
          <a:ext cx="8924039" cy="4680144"/>
        </p:xfrm>
        <a:graphic>
          <a:graphicData uri="http://schemas.openxmlformats.org/drawingml/2006/table">
            <a:tbl>
              <a:tblPr bandRow="1">
                <a:tableStyleId>{46F890A9-2807-4EBB-B81D-B2AA78EC7F39}</a:tableStyleId>
              </a:tblPr>
              <a:tblGrid>
                <a:gridCol w="1264237">
                  <a:extLst>
                    <a:ext uri="{9D8B030D-6E8A-4147-A177-3AD203B41FA5}">
                      <a16:colId xmlns="" xmlns:a16="http://schemas.microsoft.com/office/drawing/2014/main" val="3461526704"/>
                    </a:ext>
                  </a:extLst>
                </a:gridCol>
                <a:gridCol w="2007910">
                  <a:extLst>
                    <a:ext uri="{9D8B030D-6E8A-4147-A177-3AD203B41FA5}">
                      <a16:colId xmlns="" xmlns:a16="http://schemas.microsoft.com/office/drawing/2014/main" val="3807110846"/>
                    </a:ext>
                  </a:extLst>
                </a:gridCol>
                <a:gridCol w="1710441">
                  <a:extLst>
                    <a:ext uri="{9D8B030D-6E8A-4147-A177-3AD203B41FA5}">
                      <a16:colId xmlns="" xmlns:a16="http://schemas.microsoft.com/office/drawing/2014/main" val="2388561333"/>
                    </a:ext>
                  </a:extLst>
                </a:gridCol>
                <a:gridCol w="2002052">
                  <a:extLst>
                    <a:ext uri="{9D8B030D-6E8A-4147-A177-3AD203B41FA5}">
                      <a16:colId xmlns="" xmlns:a16="http://schemas.microsoft.com/office/drawing/2014/main" val="1544857390"/>
                    </a:ext>
                  </a:extLst>
                </a:gridCol>
                <a:gridCol w="1939399">
                  <a:extLst>
                    <a:ext uri="{9D8B030D-6E8A-4147-A177-3AD203B41FA5}">
                      <a16:colId xmlns="" xmlns:a16="http://schemas.microsoft.com/office/drawing/2014/main" val="3727975893"/>
                    </a:ext>
                  </a:extLst>
                </a:gridCol>
              </a:tblGrid>
              <a:tr h="243782">
                <a:tc rowSpan="3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№ диапа</a:t>
                      </a:r>
                      <a:r>
                        <a:rPr lang="ru-RU" sz="1300" u="none" strike="noStrike" dirty="0">
                          <a:effectLst/>
                        </a:rPr>
                        <a:t>з</a:t>
                      </a:r>
                      <a:r>
                        <a:rPr lang="ru-RU" sz="1400" u="none" strike="noStrike" dirty="0">
                          <a:effectLst/>
                        </a:rPr>
                        <a:t>она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350" u="none" strike="noStrike" dirty="0">
                          <a:effectLst/>
                        </a:rPr>
                        <a:t>Диапазоны объемов потребления электроэнергии населением в домах:</a:t>
                      </a:r>
                      <a:endParaRPr lang="ru-RU" sz="13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92073609"/>
                  </a:ext>
                </a:extLst>
              </a:tr>
              <a:tr h="10021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не оборудованных стационарными электроплитами и без </a:t>
                      </a:r>
                      <a:r>
                        <a:rPr lang="ru-RU" sz="1200" u="none" strike="noStrike" dirty="0" err="1">
                          <a:effectLst/>
                        </a:rPr>
                        <a:t>электроотопления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оборудованных стационарными электроплитами и без </a:t>
                      </a:r>
                      <a:r>
                        <a:rPr lang="ru-RU" sz="1200" u="none" strike="noStrike" dirty="0" err="1">
                          <a:effectLst/>
                        </a:rPr>
                        <a:t>электроотопления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оборудованных стационарными электроплитами и с </a:t>
                      </a:r>
                      <a:r>
                        <a:rPr lang="ru-RU" sz="1200" u="none" strike="noStrike" dirty="0" err="1">
                          <a:effectLst/>
                        </a:rPr>
                        <a:t>электроотоплением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не оборудованных стационарными электроплитами и с </a:t>
                      </a:r>
                      <a:r>
                        <a:rPr lang="ru-RU" sz="1200" u="none" strike="noStrike" dirty="0" err="1">
                          <a:effectLst/>
                        </a:rPr>
                        <a:t>электроотоплением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575094682"/>
                  </a:ext>
                </a:extLst>
              </a:tr>
              <a:tr h="7031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17869652"/>
                  </a:ext>
                </a:extLst>
              </a:tr>
              <a:tr h="44901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50" u="none" strike="noStrike" dirty="0">
                          <a:effectLst/>
                        </a:rPr>
                        <a:t>Диапазон № 1 </a:t>
                      </a:r>
                      <a:r>
                        <a:rPr lang="ru-RU" sz="1350" u="none" strike="noStrike" dirty="0" err="1">
                          <a:effectLst/>
                        </a:rPr>
                        <a:t>кВтч</a:t>
                      </a:r>
                      <a:endParaRPr lang="ru-RU" sz="13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50" u="none" strike="noStrike" dirty="0">
                          <a:effectLst/>
                        </a:rPr>
                        <a:t>до 1000 </a:t>
                      </a:r>
                    </a:p>
                    <a:p>
                      <a:pPr algn="ctr" fontAlgn="ctr"/>
                      <a:r>
                        <a:rPr lang="ru-RU" sz="1350" u="none" strike="noStrike" dirty="0">
                          <a:effectLst/>
                        </a:rPr>
                        <a:t>включительно</a:t>
                      </a:r>
                      <a:endParaRPr lang="ru-RU" sz="13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50" u="none" strike="noStrike" dirty="0">
                          <a:effectLst/>
                        </a:rPr>
                        <a:t>до 1000 включительно</a:t>
                      </a:r>
                      <a:endParaRPr lang="ru-RU" sz="13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u="none" strike="noStrike" dirty="0">
                          <a:effectLst/>
                        </a:rPr>
                        <a:t>отопительный – </a:t>
                      </a:r>
                    </a:p>
                    <a:p>
                      <a:pPr algn="ctr" fontAlgn="ctr"/>
                      <a:r>
                        <a:rPr lang="ru-RU" sz="1350" u="none" strike="noStrike" dirty="0">
                          <a:effectLst/>
                        </a:rPr>
                        <a:t>до 3900 включительно</a:t>
                      </a:r>
                      <a:endParaRPr lang="ru-RU" sz="13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u="none" strike="noStrike" dirty="0">
                          <a:effectLst/>
                        </a:rPr>
                        <a:t>отопительный – </a:t>
                      </a:r>
                    </a:p>
                    <a:p>
                      <a:pPr algn="ctr" fontAlgn="ctr"/>
                      <a:r>
                        <a:rPr lang="ru-RU" sz="1350" u="none" strike="noStrike" dirty="0">
                          <a:effectLst/>
                        </a:rPr>
                        <a:t>до 3900 включительно</a:t>
                      </a:r>
                      <a:endParaRPr lang="ru-RU" sz="13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544467356"/>
                  </a:ext>
                </a:extLst>
              </a:tr>
              <a:tr h="4620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u="none" strike="noStrike" dirty="0">
                          <a:effectLst/>
                        </a:rPr>
                        <a:t>не отопительный – </a:t>
                      </a:r>
                    </a:p>
                    <a:p>
                      <a:pPr algn="ctr"/>
                      <a:r>
                        <a:rPr lang="ru-RU" sz="1350" u="none" strike="noStrike" dirty="0">
                          <a:effectLst/>
                        </a:rPr>
                        <a:t>до 1000 включительно</a:t>
                      </a:r>
                      <a:endParaRPr lang="ru-RU" sz="135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u="none" strike="noStrike" dirty="0">
                          <a:effectLst/>
                        </a:rPr>
                        <a:t>не отопительный – </a:t>
                      </a:r>
                    </a:p>
                    <a:p>
                      <a:pPr algn="ctr" fontAlgn="ctr"/>
                      <a:r>
                        <a:rPr lang="ru-RU" sz="1350" u="none" strike="noStrike" dirty="0">
                          <a:effectLst/>
                        </a:rPr>
                        <a:t>до 1000 включительно</a:t>
                      </a:r>
                      <a:endParaRPr lang="ru-RU" sz="13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3250556793"/>
                  </a:ext>
                </a:extLst>
              </a:tr>
              <a:tr h="69310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50" u="none" strike="noStrike" dirty="0">
                          <a:effectLst/>
                        </a:rPr>
                        <a:t>Диапазон № 2 </a:t>
                      </a:r>
                      <a:r>
                        <a:rPr lang="ru-RU" sz="1350" u="none" strike="noStrike" dirty="0" err="1">
                          <a:effectLst/>
                        </a:rPr>
                        <a:t>кВтч</a:t>
                      </a:r>
                      <a:endParaRPr lang="ru-RU" sz="13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50" u="none" strike="noStrike" dirty="0">
                          <a:effectLst/>
                        </a:rPr>
                        <a:t>от 1000 </a:t>
                      </a:r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до 6000 </a:t>
                      </a:r>
                      <a:r>
                        <a:rPr lang="ru-RU" sz="1350" u="none" strike="noStrike" dirty="0">
                          <a:effectLst/>
                        </a:rPr>
                        <a:t>включительно</a:t>
                      </a:r>
                      <a:endParaRPr lang="ru-RU" sz="13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50" u="none" strike="noStrike" dirty="0">
                          <a:effectLst/>
                        </a:rPr>
                        <a:t>от 1001 </a:t>
                      </a:r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до 6000 </a:t>
                      </a:r>
                      <a:r>
                        <a:rPr lang="ru-RU" sz="1350" u="none" strike="noStrike" dirty="0">
                          <a:effectLst/>
                        </a:rPr>
                        <a:t>включительно</a:t>
                      </a:r>
                      <a:endParaRPr lang="ru-RU" sz="13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u="none" strike="noStrike" dirty="0">
                          <a:effectLst/>
                        </a:rPr>
                        <a:t>отопительный – </a:t>
                      </a:r>
                    </a:p>
                    <a:p>
                      <a:pPr algn="ctr" fontAlgn="ctr"/>
                      <a:r>
                        <a:rPr lang="ru-RU" sz="1350" u="none" strike="noStrike" dirty="0">
                          <a:effectLst/>
                        </a:rPr>
                        <a:t>от 3900 до 6000 включительно</a:t>
                      </a:r>
                      <a:endParaRPr lang="ru-RU" sz="13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u="none" strike="noStrike" dirty="0">
                          <a:effectLst/>
                        </a:rPr>
                        <a:t>отопительный – </a:t>
                      </a:r>
                    </a:p>
                    <a:p>
                      <a:pPr algn="ctr" fontAlgn="ctr"/>
                      <a:r>
                        <a:rPr lang="ru-RU" sz="1350" u="none" strike="noStrike" dirty="0">
                          <a:effectLst/>
                        </a:rPr>
                        <a:t>от 3900 до 6000 включительно</a:t>
                      </a:r>
                      <a:endParaRPr lang="ru-RU" sz="13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956934026"/>
                  </a:ext>
                </a:extLst>
              </a:tr>
              <a:tr h="6931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u="none" strike="noStrike" dirty="0">
                          <a:effectLst/>
                        </a:rPr>
                        <a:t>не отопительный – </a:t>
                      </a:r>
                    </a:p>
                    <a:p>
                      <a:pPr algn="ctr"/>
                      <a:r>
                        <a:rPr lang="ru-RU" sz="1350" u="none" strike="noStrike" dirty="0">
                          <a:effectLst/>
                        </a:rPr>
                        <a:t>от 1000 до 6000 включительно</a:t>
                      </a:r>
                      <a:endParaRPr lang="ru-RU" sz="135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u="none" strike="noStrike" dirty="0">
                          <a:effectLst/>
                        </a:rPr>
                        <a:t>не отопительный – </a:t>
                      </a:r>
                    </a:p>
                    <a:p>
                      <a:pPr algn="ctr" fontAlgn="ctr"/>
                      <a:r>
                        <a:rPr lang="ru-RU" sz="1350" u="none" strike="noStrike" dirty="0">
                          <a:effectLst/>
                        </a:rPr>
                        <a:t>от 1000 до 6000 включительно</a:t>
                      </a:r>
                      <a:endParaRPr lang="ru-RU" sz="13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374523540"/>
                  </a:ext>
                </a:extLst>
              </a:tr>
              <a:tr h="4338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u="none" strike="noStrike" dirty="0">
                          <a:effectLst/>
                        </a:rPr>
                        <a:t>Диапазон № 3 </a:t>
                      </a:r>
                      <a:r>
                        <a:rPr lang="ru-RU" sz="1350" u="none" strike="noStrike" dirty="0" err="1">
                          <a:effectLst/>
                        </a:rPr>
                        <a:t>кВтч</a:t>
                      </a:r>
                      <a:endParaRPr lang="ru-RU" sz="13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u="none" strike="noStrike" dirty="0">
                          <a:effectLst/>
                        </a:rPr>
                        <a:t>свыше 6000</a:t>
                      </a:r>
                      <a:endParaRPr lang="ru-RU" sz="13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u="none" strike="noStrike" dirty="0">
                          <a:effectLst/>
                        </a:rPr>
                        <a:t>свыше 6000</a:t>
                      </a:r>
                      <a:endParaRPr lang="ru-RU" sz="13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u="none" strike="noStrike" dirty="0">
                          <a:effectLst/>
                        </a:rPr>
                        <a:t>свыше 6000</a:t>
                      </a:r>
                      <a:endParaRPr lang="ru-RU" sz="13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50" u="none" strike="noStrike" dirty="0">
                          <a:effectLst/>
                        </a:rPr>
                        <a:t>свыше 6000</a:t>
                      </a:r>
                      <a:endParaRPr lang="ru-RU" sz="13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452070917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8344BFC-FFE8-4CA3-95C5-5744827DF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307" y="2870458"/>
            <a:ext cx="1781175" cy="681015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F8EA13C3-369C-41D4-A573-D2B7FB65860A}"/>
              </a:ext>
            </a:extLst>
          </p:cNvPr>
          <p:cNvGrpSpPr/>
          <p:nvPr/>
        </p:nvGrpSpPr>
        <p:grpSpPr>
          <a:xfrm>
            <a:off x="1478043" y="2870458"/>
            <a:ext cx="1714500" cy="694120"/>
            <a:chOff x="0" y="0"/>
            <a:chExt cx="1714501" cy="1190626"/>
          </a:xfrm>
        </p:grpSpPr>
        <p:grpSp>
          <p:nvGrpSpPr>
            <p:cNvPr id="13" name="Группа 12">
              <a:extLst>
                <a:ext uri="{FF2B5EF4-FFF2-40B4-BE49-F238E27FC236}">
                  <a16:creationId xmlns="" xmlns:a16="http://schemas.microsoft.com/office/drawing/2014/main" id="{9A37892A-94EB-4268-890F-B5DBF171F6CB}"/>
                </a:ext>
              </a:extLst>
            </p:cNvPr>
            <p:cNvGrpSpPr/>
            <p:nvPr/>
          </p:nvGrpSpPr>
          <p:grpSpPr>
            <a:xfrm>
              <a:off x="19050" y="0"/>
              <a:ext cx="1695451" cy="1190626"/>
              <a:chOff x="19050" y="0"/>
              <a:chExt cx="1695451" cy="1190626"/>
            </a:xfrm>
          </p:grpSpPr>
          <p:pic>
            <p:nvPicPr>
              <p:cNvPr id="18" name="Рисунок 17" descr="Picture background">
                <a:extLst>
                  <a:ext uri="{FF2B5EF4-FFF2-40B4-BE49-F238E27FC236}">
                    <a16:creationId xmlns="" xmlns:a16="http://schemas.microsoft.com/office/drawing/2014/main" id="{F1A5C243-112D-46CD-B2BE-4BB8824D8E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875" y="0"/>
                <a:ext cx="1190626" cy="11906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Рисунок 18" descr="Сплит-система BALLU BSAG-09HN1_20Y комплект Интернет-магазин Аврора">
                <a:extLst>
                  <a:ext uri="{FF2B5EF4-FFF2-40B4-BE49-F238E27FC236}">
                    <a16:creationId xmlns="" xmlns:a16="http://schemas.microsoft.com/office/drawing/2014/main" id="{3A51016E-DCEB-4783-9F98-C98A236E24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50" y="314326"/>
                <a:ext cx="790575" cy="7905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4" name="Прямая соединительная линия 13">
              <a:extLst>
                <a:ext uri="{FF2B5EF4-FFF2-40B4-BE49-F238E27FC236}">
                  <a16:creationId xmlns="" xmlns:a16="http://schemas.microsoft.com/office/drawing/2014/main" id="{607C2549-F341-407B-8C3C-0B90E013F091}"/>
                </a:ext>
              </a:extLst>
            </p:cNvPr>
            <p:cNvCxnSpPr/>
            <p:nvPr/>
          </p:nvCxnSpPr>
          <p:spPr>
            <a:xfrm>
              <a:off x="19050" y="409577"/>
              <a:ext cx="809625" cy="590550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="" xmlns:a16="http://schemas.microsoft.com/office/drawing/2014/main" id="{56F5C194-1FEB-4978-80A4-B5678C64D123}"/>
                </a:ext>
              </a:extLst>
            </p:cNvPr>
            <p:cNvCxnSpPr/>
            <p:nvPr/>
          </p:nvCxnSpPr>
          <p:spPr>
            <a:xfrm>
              <a:off x="771525" y="390525"/>
              <a:ext cx="809625" cy="590550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="" xmlns:a16="http://schemas.microsoft.com/office/drawing/2014/main" id="{8F23E39D-B497-41E1-A7C4-602207691617}"/>
                </a:ext>
              </a:extLst>
            </p:cNvPr>
            <p:cNvCxnSpPr/>
            <p:nvPr/>
          </p:nvCxnSpPr>
          <p:spPr>
            <a:xfrm flipH="1">
              <a:off x="0" y="466727"/>
              <a:ext cx="771525" cy="523873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>
              <a:extLst>
                <a:ext uri="{FF2B5EF4-FFF2-40B4-BE49-F238E27FC236}">
                  <a16:creationId xmlns="" xmlns:a16="http://schemas.microsoft.com/office/drawing/2014/main" id="{9F1D8BF5-3489-4EE6-9086-BCDC7E793948}"/>
                </a:ext>
              </a:extLst>
            </p:cNvPr>
            <p:cNvCxnSpPr/>
            <p:nvPr/>
          </p:nvCxnSpPr>
          <p:spPr>
            <a:xfrm flipH="1">
              <a:off x="752475" y="438150"/>
              <a:ext cx="771525" cy="523873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Группа 19">
            <a:extLst>
              <a:ext uri="{FF2B5EF4-FFF2-40B4-BE49-F238E27FC236}">
                <a16:creationId xmlns="" xmlns:a16="http://schemas.microsoft.com/office/drawing/2014/main" id="{FCE0F326-ABFB-4713-AE31-C9B63C47C04A}"/>
              </a:ext>
            </a:extLst>
          </p:cNvPr>
          <p:cNvGrpSpPr/>
          <p:nvPr/>
        </p:nvGrpSpPr>
        <p:grpSpPr>
          <a:xfrm>
            <a:off x="3388082" y="2896301"/>
            <a:ext cx="1714500" cy="663762"/>
            <a:chOff x="0" y="0"/>
            <a:chExt cx="1714501" cy="942975"/>
          </a:xfrm>
        </p:grpSpPr>
        <p:grpSp>
          <p:nvGrpSpPr>
            <p:cNvPr id="21" name="Группа 20">
              <a:extLst>
                <a:ext uri="{FF2B5EF4-FFF2-40B4-BE49-F238E27FC236}">
                  <a16:creationId xmlns="" xmlns:a16="http://schemas.microsoft.com/office/drawing/2014/main" id="{A2CB9D3F-8C29-482B-B665-00153AD76484}"/>
                </a:ext>
              </a:extLst>
            </p:cNvPr>
            <p:cNvGrpSpPr/>
            <p:nvPr/>
          </p:nvGrpSpPr>
          <p:grpSpPr>
            <a:xfrm>
              <a:off x="0" y="0"/>
              <a:ext cx="1714501" cy="942975"/>
              <a:chOff x="0" y="0"/>
              <a:chExt cx="1695451" cy="1190626"/>
            </a:xfrm>
          </p:grpSpPr>
          <p:pic>
            <p:nvPicPr>
              <p:cNvPr id="24" name="Рисунок 23" descr="Picture background">
                <a:extLst>
                  <a:ext uri="{FF2B5EF4-FFF2-40B4-BE49-F238E27FC236}">
                    <a16:creationId xmlns="" xmlns:a16="http://schemas.microsoft.com/office/drawing/2014/main" id="{041EF69E-4525-42E7-9C7A-D3246DCC66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825" y="0"/>
                <a:ext cx="1190626" cy="11906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Рисунок 24" descr="Сплит-система BALLU BSAG-09HN1_20Y комплект Интернет-магазин Аврора">
                <a:extLst>
                  <a:ext uri="{FF2B5EF4-FFF2-40B4-BE49-F238E27FC236}">
                    <a16:creationId xmlns="" xmlns:a16="http://schemas.microsoft.com/office/drawing/2014/main" id="{C0FDEC89-3340-476E-8BF4-17A2EAA9C9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14326"/>
                <a:ext cx="790575" cy="7905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22" name="Прямая соединительная линия 21">
              <a:extLst>
                <a:ext uri="{FF2B5EF4-FFF2-40B4-BE49-F238E27FC236}">
                  <a16:creationId xmlns="" xmlns:a16="http://schemas.microsoft.com/office/drawing/2014/main" id="{1A74493E-0619-4ECC-AB3A-8F746AC31440}"/>
                </a:ext>
              </a:extLst>
            </p:cNvPr>
            <p:cNvCxnSpPr/>
            <p:nvPr/>
          </p:nvCxnSpPr>
          <p:spPr>
            <a:xfrm flipH="1">
              <a:off x="733426" y="285750"/>
              <a:ext cx="657225" cy="523873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="" xmlns:a16="http://schemas.microsoft.com/office/drawing/2014/main" id="{CD6ECD3F-7621-46AB-AD05-E59264DEC4FD}"/>
                </a:ext>
              </a:extLst>
            </p:cNvPr>
            <p:cNvCxnSpPr/>
            <p:nvPr/>
          </p:nvCxnSpPr>
          <p:spPr>
            <a:xfrm>
              <a:off x="809626" y="333375"/>
              <a:ext cx="590550" cy="457200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Группа 25">
            <a:extLst>
              <a:ext uri="{FF2B5EF4-FFF2-40B4-BE49-F238E27FC236}">
                <a16:creationId xmlns="" xmlns:a16="http://schemas.microsoft.com/office/drawing/2014/main" id="{7233580F-B93E-4625-842C-FEB57BE1C715}"/>
              </a:ext>
            </a:extLst>
          </p:cNvPr>
          <p:cNvGrpSpPr/>
          <p:nvPr/>
        </p:nvGrpSpPr>
        <p:grpSpPr>
          <a:xfrm>
            <a:off x="7236296" y="2859397"/>
            <a:ext cx="1748252" cy="694120"/>
            <a:chOff x="0" y="0"/>
            <a:chExt cx="1585097" cy="938865"/>
          </a:xfrm>
        </p:grpSpPr>
        <p:pic>
          <p:nvPicPr>
            <p:cNvPr id="27" name="Рисунок 26">
              <a:extLst>
                <a:ext uri="{FF2B5EF4-FFF2-40B4-BE49-F238E27FC236}">
                  <a16:creationId xmlns="" xmlns:a16="http://schemas.microsoft.com/office/drawing/2014/main" id="{B9D4DB14-0BCA-4B29-BBB6-4676A71EE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585097" cy="938865"/>
            </a:xfrm>
            <a:prstGeom prst="rect">
              <a:avLst/>
            </a:prstGeom>
          </p:spPr>
        </p:pic>
        <p:cxnSp>
          <p:nvCxnSpPr>
            <p:cNvPr id="28" name="Прямая соединительная линия 27">
              <a:extLst>
                <a:ext uri="{FF2B5EF4-FFF2-40B4-BE49-F238E27FC236}">
                  <a16:creationId xmlns="" xmlns:a16="http://schemas.microsoft.com/office/drawing/2014/main" id="{1181C2AE-0A30-4914-B8F0-718628DDF426}"/>
                </a:ext>
              </a:extLst>
            </p:cNvPr>
            <p:cNvCxnSpPr/>
            <p:nvPr/>
          </p:nvCxnSpPr>
          <p:spPr>
            <a:xfrm>
              <a:off x="19050" y="295275"/>
              <a:ext cx="647700" cy="466725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>
              <a:extLst>
                <a:ext uri="{FF2B5EF4-FFF2-40B4-BE49-F238E27FC236}">
                  <a16:creationId xmlns="" xmlns:a16="http://schemas.microsoft.com/office/drawing/2014/main" id="{4118286A-E899-4E46-BA4F-4FE4D44B3EB2}"/>
                </a:ext>
              </a:extLst>
            </p:cNvPr>
            <p:cNvCxnSpPr/>
            <p:nvPr/>
          </p:nvCxnSpPr>
          <p:spPr>
            <a:xfrm flipV="1">
              <a:off x="85725" y="285750"/>
              <a:ext cx="542925" cy="542926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553740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9" descr="Герб и флаг.png"/>
          <p:cNvPicPr/>
          <p:nvPr/>
        </p:nvPicPr>
        <p:blipFill>
          <a:blip r:embed="rId3"/>
          <a:stretch/>
        </p:blipFill>
        <p:spPr>
          <a:xfrm>
            <a:off x="107640" y="116640"/>
            <a:ext cx="1980000" cy="861840"/>
          </a:xfrm>
          <a:prstGeom prst="rect">
            <a:avLst/>
          </a:prstGeom>
          <a:ln>
            <a:noFill/>
          </a:ln>
        </p:spPr>
      </p:pic>
      <p:sp>
        <p:nvSpPr>
          <p:cNvPr id="40" name="CustomShape 1"/>
          <p:cNvSpPr/>
          <p:nvPr/>
        </p:nvSpPr>
        <p:spPr>
          <a:xfrm>
            <a:off x="107640" y="116640"/>
            <a:ext cx="8924040" cy="6619680"/>
          </a:xfrm>
          <a:prstGeom prst="round1Rect">
            <a:avLst>
              <a:gd name="adj" fmla="val 16667"/>
            </a:avLst>
          </a:prstGeom>
          <a:noFill/>
          <a:ln w="25560">
            <a:solidFill>
              <a:srgbClr val="30D5C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CustomShape 2"/>
          <p:cNvSpPr/>
          <p:nvPr/>
        </p:nvSpPr>
        <p:spPr>
          <a:xfrm>
            <a:off x="525455" y="337358"/>
            <a:ext cx="8506225" cy="3986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-1" normalizeH="0" baseline="0" noProof="0" dirty="0">
                <a:ln>
                  <a:noFill/>
                </a:ln>
                <a:solidFill>
                  <a:srgbClr val="3EB1B1"/>
                </a:solidFill>
                <a:effectLst/>
                <a:uLnTx/>
                <a:uFillTx/>
                <a:latin typeface="Times New Roman"/>
                <a:ea typeface="DejaVu Sans"/>
              </a:rPr>
              <a:t>Департамент энергетики и тарифов Ивановской области</a:t>
            </a:r>
            <a:endParaRPr kumimoji="0" lang="ru-RU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="" xmlns:a16="http://schemas.microsoft.com/office/drawing/2014/main" id="{AA73256B-184E-4F7A-BE4F-930DB99494D0}"/>
              </a:ext>
            </a:extLst>
          </p:cNvPr>
          <p:cNvSpPr/>
          <p:nvPr/>
        </p:nvSpPr>
        <p:spPr>
          <a:xfrm>
            <a:off x="525455" y="825396"/>
            <a:ext cx="8151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spc="-1" dirty="0">
                <a:solidFill>
                  <a:srgbClr val="0355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Системообразующая территориальная сетевая организация (СТСО) : единый центр ответственности </a:t>
            </a:r>
            <a:endParaRPr kumimoji="0" lang="ru-RU" sz="2400" b="1" i="0" u="none" strike="noStrike" kern="1200" cap="none" spc="-1" normalizeH="0" baseline="0" noProof="0" dirty="0">
              <a:ln>
                <a:noFill/>
              </a:ln>
              <a:solidFill>
                <a:srgbClr val="03555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80C6602-9051-4969-B3EE-5F16DE000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053" y="1690761"/>
            <a:ext cx="3318827" cy="2002526"/>
          </a:xfrm>
          <a:prstGeom prst="rect">
            <a:avLst/>
          </a:prstGeom>
        </p:spPr>
      </p:pic>
      <p:pic>
        <p:nvPicPr>
          <p:cNvPr id="3076" name="Picture 4" descr="Фото4.jpg">
            <a:extLst>
              <a:ext uri="{FF2B5EF4-FFF2-40B4-BE49-F238E27FC236}">
                <a16:creationId xmlns="" xmlns:a16="http://schemas.microsoft.com/office/drawing/2014/main" id="{0E2493EE-DCDD-4001-B2EF-D5FBE08FF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966" y="4094175"/>
            <a:ext cx="4104454" cy="264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189FBCCC-22BD-4A72-BCEE-7A825FCA6D2B}"/>
              </a:ext>
            </a:extLst>
          </p:cNvPr>
          <p:cNvSpPr/>
          <p:nvPr/>
        </p:nvSpPr>
        <p:spPr>
          <a:xfrm>
            <a:off x="3557293" y="1690761"/>
            <a:ext cx="541365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S Text"/>
              </a:rPr>
              <a:t>СТСО</a:t>
            </a:r>
            <a:r>
              <a:rPr lang="ru-RU" sz="200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S Text"/>
              </a:rPr>
              <a:t> —</a:t>
            </a:r>
            <a:r>
              <a:rPr lang="ru-RU" sz="20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S Text"/>
              </a:rPr>
              <a:t> определяется решением высшего должностного лица субъекта РФ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sz="1600" dirty="0">
                <a:solidFill>
                  <a:srgbClr val="333333"/>
                </a:solidFill>
                <a:latin typeface="YS Text"/>
              </a:rPr>
              <a:t>в соответствии с критериями и порядком, установленными Правительством РФ. Она функционирует в границах субъекта РФ и обеспечивает надёжное функционирование объектов электросетевого хозяйства, расположенных в субъекте РФ.</a:t>
            </a:r>
            <a:endParaRPr lang="ru-RU" sz="16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7871B7D1-BC30-4125-B8C3-B452D0980BF6}"/>
              </a:ext>
            </a:extLst>
          </p:cNvPr>
          <p:cNvSpPr/>
          <p:nvPr/>
        </p:nvSpPr>
        <p:spPr>
          <a:xfrm>
            <a:off x="125968" y="3873998"/>
            <a:ext cx="46525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333333"/>
                </a:solidFill>
                <a:latin typeface="YS Text"/>
              </a:rPr>
              <a:t>эксплуатация электросетевых объектов, которые не имеют собственника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333333"/>
                </a:solidFill>
                <a:latin typeface="YS Text"/>
              </a:rPr>
              <a:t>эксплуатация, ремонт, реконструкция, модернизация объектов электросетевого хозяйства, права владения которыми перешли к СТСО; 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333333"/>
                </a:solidFill>
                <a:latin typeface="YS Text"/>
              </a:rPr>
              <a:t>устранение масштабных аварий на сетях прочих ТСО по решению региональных штабов по обеспечению безопасности электроснабжения. </a:t>
            </a:r>
            <a:endParaRPr lang="ru-RU" sz="1600" b="0" i="0" dirty="0">
              <a:solidFill>
                <a:srgbClr val="333333"/>
              </a:solidFill>
              <a:effectLst/>
              <a:latin typeface="YS Text"/>
            </a:endParaRPr>
          </a:p>
        </p:txBody>
      </p:sp>
    </p:spTree>
    <p:extLst>
      <p:ext uri="{BB962C8B-B14F-4D97-AF65-F5344CB8AC3E}">
        <p14:creationId xmlns:p14="http://schemas.microsoft.com/office/powerpoint/2010/main" val="41108038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91980C1-220A-43D3-95F6-2A89E6B36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28" y="868830"/>
            <a:ext cx="3654027" cy="2436017"/>
          </a:xfrm>
          <a:prstGeom prst="rect">
            <a:avLst/>
          </a:prstGeom>
          <a:effectLst>
            <a:glow>
              <a:schemeClr val="accent1"/>
            </a:glow>
            <a:reflection endPos="65000" dist="50800" dir="5400000" sy="-100000" algn="bl" rotWithShape="0"/>
            <a:softEdge rad="635000"/>
          </a:effectLst>
        </p:spPr>
      </p:pic>
      <p:pic>
        <p:nvPicPr>
          <p:cNvPr id="39" name="Рисунок 9" descr="Герб и флаг.png"/>
          <p:cNvPicPr/>
          <p:nvPr/>
        </p:nvPicPr>
        <p:blipFill>
          <a:blip r:embed="rId4"/>
          <a:stretch/>
        </p:blipFill>
        <p:spPr>
          <a:xfrm>
            <a:off x="107640" y="116640"/>
            <a:ext cx="1980000" cy="861840"/>
          </a:xfrm>
          <a:prstGeom prst="rect">
            <a:avLst/>
          </a:prstGeom>
          <a:ln>
            <a:noFill/>
          </a:ln>
        </p:spPr>
      </p:pic>
      <p:sp>
        <p:nvSpPr>
          <p:cNvPr id="40" name="CustomShape 1"/>
          <p:cNvSpPr/>
          <p:nvPr/>
        </p:nvSpPr>
        <p:spPr>
          <a:xfrm>
            <a:off x="107640" y="116640"/>
            <a:ext cx="8924040" cy="6619680"/>
          </a:xfrm>
          <a:prstGeom prst="round1Rect">
            <a:avLst>
              <a:gd name="adj" fmla="val 16667"/>
            </a:avLst>
          </a:prstGeom>
          <a:noFill/>
          <a:ln w="25560">
            <a:solidFill>
              <a:srgbClr val="30D5C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CustomShape 2"/>
          <p:cNvSpPr/>
          <p:nvPr/>
        </p:nvSpPr>
        <p:spPr>
          <a:xfrm>
            <a:off x="630051" y="320690"/>
            <a:ext cx="8506225" cy="3986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i="1" strike="noStrike" spc="-1" dirty="0">
                <a:solidFill>
                  <a:srgbClr val="3EB1B1"/>
                </a:solidFill>
                <a:latin typeface="Times New Roman"/>
                <a:ea typeface="DejaVu Sans"/>
              </a:rPr>
              <a:t>Департамент энергетики и тарифов Ивановской области</a:t>
            </a:r>
            <a:endParaRPr lang="ru-RU" sz="2000" b="0" strike="noStrike" spc="-1" dirty="0">
              <a:latin typeface="Arial"/>
            </a:endParaRPr>
          </a:p>
        </p:txBody>
      </p:sp>
      <p:graphicFrame>
        <p:nvGraphicFramePr>
          <p:cNvPr id="32" name="Схема 31">
            <a:extLst>
              <a:ext uri="{FF2B5EF4-FFF2-40B4-BE49-F238E27FC236}">
                <a16:creationId xmlns="" xmlns:a16="http://schemas.microsoft.com/office/drawing/2014/main" id="{314C4EAD-B3A1-495F-ACD6-BE5E68C1A9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6667649"/>
              </p:ext>
            </p:extLst>
          </p:nvPr>
        </p:nvGraphicFramePr>
        <p:xfrm>
          <a:off x="83276" y="3210632"/>
          <a:ext cx="8948404" cy="35991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E1FBE052-2AD7-4343-9A27-546479B8BEA8}"/>
              </a:ext>
            </a:extLst>
          </p:cNvPr>
          <p:cNvSpPr/>
          <p:nvPr/>
        </p:nvSpPr>
        <p:spPr>
          <a:xfrm>
            <a:off x="2987824" y="6093296"/>
            <a:ext cx="65882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ts val="600"/>
              </a:spcAft>
            </a:pPr>
            <a:r>
              <a:rPr lang="ru-RU" sz="260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Обработано</a:t>
            </a:r>
            <a:r>
              <a:rPr lang="ru-RU" sz="26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9 852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60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корреспонденции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362B5BB3-CE18-4B3E-B831-8615AAAAB9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695684" y="3155860"/>
            <a:ext cx="2411625" cy="2686941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A9E0B305-4918-45A7-8E5F-8C142823AA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5415" y="2556492"/>
            <a:ext cx="1736946" cy="1469863"/>
          </a:xfrm>
          <a:prstGeom prst="rect">
            <a:avLst/>
          </a:prstGeom>
        </p:spPr>
      </p:pic>
      <p:pic>
        <p:nvPicPr>
          <p:cNvPr id="43" name="Picture 2" descr="Picture background">
            <a:extLst>
              <a:ext uri="{FF2B5EF4-FFF2-40B4-BE49-F238E27FC236}">
                <a16:creationId xmlns="" xmlns:a16="http://schemas.microsoft.com/office/drawing/2014/main" id="{3D50C93A-8279-4BDB-A388-42C8CB83A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939" y="2579376"/>
            <a:ext cx="1454010" cy="10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Прямоугольник 44">
            <a:extLst>
              <a:ext uri="{FF2B5EF4-FFF2-40B4-BE49-F238E27FC236}">
                <a16:creationId xmlns="" xmlns:a16="http://schemas.microsoft.com/office/drawing/2014/main" id="{7C0DD9B2-4448-43BB-BB85-FA9FA6DC0C32}"/>
              </a:ext>
            </a:extLst>
          </p:cNvPr>
          <p:cNvSpPr/>
          <p:nvPr/>
        </p:nvSpPr>
        <p:spPr>
          <a:xfrm>
            <a:off x="1158903" y="982696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Итоги тарифной кампании 2024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5ED8525-1964-4FF4-9539-1B890F373D0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319" y="3813337"/>
            <a:ext cx="1602553" cy="1202845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="" xmlns:a16="http://schemas.microsoft.com/office/drawing/2014/main" id="{BBD35652-CFCB-4B92-9C94-E6B2BD3E266C}"/>
              </a:ext>
            </a:extLst>
          </p:cNvPr>
          <p:cNvGrpSpPr/>
          <p:nvPr/>
        </p:nvGrpSpPr>
        <p:grpSpPr>
          <a:xfrm>
            <a:off x="7239858" y="1669794"/>
            <a:ext cx="1795384" cy="1635054"/>
            <a:chOff x="0" y="0"/>
            <a:chExt cx="3086100" cy="2705100"/>
          </a:xfrm>
        </p:grpSpPr>
        <p:grpSp>
          <p:nvGrpSpPr>
            <p:cNvPr id="23" name="Группа 22">
              <a:extLst>
                <a:ext uri="{FF2B5EF4-FFF2-40B4-BE49-F238E27FC236}">
                  <a16:creationId xmlns="" xmlns:a16="http://schemas.microsoft.com/office/drawing/2014/main" id="{7D6F2DE3-76B1-4438-BF7E-6C276659EBE0}"/>
                </a:ext>
              </a:extLst>
            </p:cNvPr>
            <p:cNvGrpSpPr/>
            <p:nvPr/>
          </p:nvGrpSpPr>
          <p:grpSpPr>
            <a:xfrm>
              <a:off x="47625" y="0"/>
              <a:ext cx="3038475" cy="2705100"/>
              <a:chOff x="0" y="0"/>
              <a:chExt cx="1143000" cy="866775"/>
            </a:xfrm>
          </p:grpSpPr>
          <p:pic>
            <p:nvPicPr>
              <p:cNvPr id="29" name="Рисунок 28" descr="Picture background">
                <a:extLst>
                  <a:ext uri="{FF2B5EF4-FFF2-40B4-BE49-F238E27FC236}">
                    <a16:creationId xmlns="" xmlns:a16="http://schemas.microsoft.com/office/drawing/2014/main" id="{5C8F89A3-E73E-4E1D-A116-D563E91B16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143000" cy="866775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63500"/>
              </a:effectLst>
            </p:spPr>
          </p:pic>
          <p:pic>
            <p:nvPicPr>
              <p:cNvPr id="30" name="Рисунок 29" descr="Picture background">
                <a:extLst>
                  <a:ext uri="{FF2B5EF4-FFF2-40B4-BE49-F238E27FC236}">
                    <a16:creationId xmlns="" xmlns:a16="http://schemas.microsoft.com/office/drawing/2014/main" id="{709BEC1F-652A-4D3E-B520-F5931975B1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724" y="219746"/>
                <a:ext cx="517838" cy="517838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88900"/>
              </a:effectLst>
            </p:spPr>
          </p:pic>
        </p:grpSp>
        <p:pic>
          <p:nvPicPr>
            <p:cNvPr id="24" name="Picture 8" descr="Picture background">
              <a:extLst>
                <a:ext uri="{FF2B5EF4-FFF2-40B4-BE49-F238E27FC236}">
                  <a16:creationId xmlns="" xmlns:a16="http://schemas.microsoft.com/office/drawing/2014/main" id="{94784DDE-2F81-4F13-AE60-67D915551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9600"/>
              <a:ext cx="997585" cy="1132840"/>
            </a:xfrm>
            <a:prstGeom prst="rect">
              <a:avLst/>
            </a:prstGeom>
            <a:noFill/>
            <a:effectLst>
              <a:softEdge rad="1778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Рисунок 24">
              <a:extLst>
                <a:ext uri="{FF2B5EF4-FFF2-40B4-BE49-F238E27FC236}">
                  <a16:creationId xmlns="" xmlns:a16="http://schemas.microsoft.com/office/drawing/2014/main" id="{1404A30D-2658-4CBF-857B-EBF154291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19050"/>
              <a:ext cx="802640" cy="886460"/>
            </a:xfrm>
            <a:prstGeom prst="rect">
              <a:avLst/>
            </a:prstGeom>
            <a:effectLst>
              <a:softEdge rad="76200"/>
            </a:effectLst>
          </p:spPr>
        </p:pic>
        <p:pic>
          <p:nvPicPr>
            <p:cNvPr id="26" name="Picture 10" descr="Picture background">
              <a:extLst>
                <a:ext uri="{FF2B5EF4-FFF2-40B4-BE49-F238E27FC236}">
                  <a16:creationId xmlns="" xmlns:a16="http://schemas.microsoft.com/office/drawing/2014/main" id="{6781E3FF-767A-4BCB-A27C-00C5E9005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62150" y="390525"/>
              <a:ext cx="938530" cy="1066165"/>
            </a:xfrm>
            <a:prstGeom prst="rect">
              <a:avLst/>
            </a:prstGeom>
            <a:noFill/>
            <a:effectLst>
              <a:softEdge rad="1651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Рисунок 26">
              <a:extLst>
                <a:ext uri="{FF2B5EF4-FFF2-40B4-BE49-F238E27FC236}">
                  <a16:creationId xmlns="" xmlns:a16="http://schemas.microsoft.com/office/drawing/2014/main" id="{03980D34-7AFE-4AE4-9F7F-0DEAC8B94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625" y="1743075"/>
              <a:ext cx="756920" cy="886460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28" name="Picture 12" descr="Picture background">
              <a:extLst>
                <a:ext uri="{FF2B5EF4-FFF2-40B4-BE49-F238E27FC236}">
                  <a16:creationId xmlns="" xmlns:a16="http://schemas.microsoft.com/office/drawing/2014/main" id="{CBA77A0E-4693-4AD3-89C3-8EBED3174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52625" y="1790700"/>
              <a:ext cx="1068705" cy="835025"/>
            </a:xfrm>
            <a:prstGeom prst="rect">
              <a:avLst/>
            </a:prstGeom>
            <a:noFill/>
            <a:effectLst>
              <a:softEdge rad="139700"/>
            </a:effectLst>
          </p:spPr>
        </p:pic>
      </p:grpSp>
    </p:spTree>
    <p:extLst>
      <p:ext uri="{BB962C8B-B14F-4D97-AF65-F5344CB8AC3E}">
        <p14:creationId xmlns:p14="http://schemas.microsoft.com/office/powerpoint/2010/main" val="42576584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Презентация к Коллегии 2023" id="{6774AF5F-7D35-4974-9A5F-F8F6AE51F7E5}" vid="{695B9A19-F983-426A-9D62-1910D2BB883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к Коллегии 2023</Template>
  <TotalTime>3731</TotalTime>
  <Words>1147</Words>
  <Application>Microsoft Office PowerPoint</Application>
  <PresentationFormat>Экран (4:3)</PresentationFormat>
  <Paragraphs>296</Paragraphs>
  <Slides>19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РЭК Тверской области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Гущина Н.Б.</dc:creator>
  <dc:description/>
  <cp:lastModifiedBy>0115</cp:lastModifiedBy>
  <cp:revision>225</cp:revision>
  <cp:lastPrinted>2025-03-10T12:29:09Z</cp:lastPrinted>
  <dcterms:created xsi:type="dcterms:W3CDTF">2023-03-01T20:19:27Z</dcterms:created>
  <dcterms:modified xsi:type="dcterms:W3CDTF">2025-03-18T08:54:39Z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РЭК Тверской области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Экран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4</vt:i4>
  </property>
</Properties>
</file>